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77" r:id="rId5"/>
    <p:sldId id="285" r:id="rId6"/>
    <p:sldId id="289" r:id="rId7"/>
    <p:sldId id="326" r:id="rId8"/>
    <p:sldId id="337" r:id="rId9"/>
    <p:sldId id="325" r:id="rId10"/>
    <p:sldId id="338" r:id="rId11"/>
    <p:sldId id="339" r:id="rId12"/>
    <p:sldId id="340" r:id="rId13"/>
    <p:sldId id="341" r:id="rId14"/>
    <p:sldId id="306" r:id="rId15"/>
    <p:sldId id="324" r:id="rId16"/>
    <p:sldId id="342" r:id="rId17"/>
    <p:sldId id="343" r:id="rId18"/>
    <p:sldId id="344" r:id="rId19"/>
    <p:sldId id="334" r:id="rId20"/>
    <p:sldId id="332" r:id="rId21"/>
    <p:sldId id="333" r:id="rId22"/>
    <p:sldId id="330" r:id="rId23"/>
    <p:sldId id="347" r:id="rId24"/>
    <p:sldId id="346" r:id="rId25"/>
    <p:sldId id="348" r:id="rId26"/>
    <p:sldId id="349" r:id="rId27"/>
    <p:sldId id="256" r:id="rId28"/>
    <p:sldId id="345" r:id="rId29"/>
    <p:sldId id="331"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STOEBNER" initials="MS" lastIdx="2" clrIdx="0">
    <p:extLst>
      <p:ext uri="{19B8F6BF-5375-455C-9EA6-DF929625EA0E}">
        <p15:presenceInfo xmlns:p15="http://schemas.microsoft.com/office/powerpoint/2012/main" userId="MATTHEW STOEB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66"/>
    <a:srgbClr val="100872"/>
    <a:srgbClr val="090C8F"/>
    <a:srgbClr val="F8F8F8"/>
    <a:srgbClr val="2F3E4E"/>
    <a:srgbClr val="384655"/>
    <a:srgbClr val="021826"/>
    <a:srgbClr val="91E0D1"/>
    <a:srgbClr val="162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E4CDD-107F-4495-BCA0-A6F8B0181733}" v="1026" dt="2025-04-16T20:04:50.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65148" autoAdjust="0"/>
  </p:normalViewPr>
  <p:slideViewPr>
    <p:cSldViewPr snapToGrid="0">
      <p:cViewPr varScale="1">
        <p:scale>
          <a:sx n="103" d="100"/>
          <a:sy n="103" d="100"/>
        </p:scale>
        <p:origin x="120" y="234"/>
      </p:cViewPr>
      <p:guideLst/>
    </p:cSldViewPr>
  </p:slideViewPr>
  <p:notesTextViewPr>
    <p:cViewPr>
      <p:scale>
        <a:sx n="1" d="1"/>
        <a:sy n="1" d="1"/>
      </p:scale>
      <p:origin x="0" y="0"/>
    </p:cViewPr>
  </p:notesTextViewPr>
  <p:notesViewPr>
    <p:cSldViewPr snapToGrid="0">
      <p:cViewPr varScale="1">
        <p:scale>
          <a:sx n="81" d="100"/>
          <a:sy n="81" d="100"/>
        </p:scale>
        <p:origin x="39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1" tIns="46577" rIns="93151" bIns="46577"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51" tIns="46577" rIns="93151" bIns="46577" rtlCol="0"/>
          <a:lstStyle>
            <a:lvl1pPr algn="r">
              <a:defRPr sz="1300"/>
            </a:lvl1pPr>
          </a:lstStyle>
          <a:p>
            <a:fld id="{83E38FED-759D-41AC-AE2B-EDAB5F230ADE}" type="datetimeFigureOut">
              <a:rPr lang="en-US" smtClean="0"/>
              <a:t>5/20/2025</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51" tIns="46577" rIns="93151" bIns="46577"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51" tIns="46577" rIns="93151" bIns="46577" rtlCol="0" anchor="b"/>
          <a:lstStyle>
            <a:lvl1pPr algn="r">
              <a:defRPr sz="1300"/>
            </a:lvl1pPr>
          </a:lstStyle>
          <a:p>
            <a:fld id="{FC8B6058-99E7-4A1B-920B-3C46EB7BDCE2}" type="slidenum">
              <a:rPr lang="en-US" smtClean="0"/>
              <a:t>‹#›</a:t>
            </a:fld>
            <a:endParaRPr lang="en-US"/>
          </a:p>
        </p:txBody>
      </p:sp>
    </p:spTree>
    <p:extLst>
      <p:ext uri="{BB962C8B-B14F-4D97-AF65-F5344CB8AC3E}">
        <p14:creationId xmlns:p14="http://schemas.microsoft.com/office/powerpoint/2010/main" val="11926270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1" tIns="46577" rIns="93151" bIns="46577"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1" tIns="46577" rIns="93151" bIns="46577" rtlCol="0"/>
          <a:lstStyle>
            <a:lvl1pPr algn="r">
              <a:defRPr sz="1300"/>
            </a:lvl1pPr>
          </a:lstStyle>
          <a:p>
            <a:fld id="{5F730B3A-9CAA-49DA-879B-E467DD43740D}" type="datetimeFigureOut">
              <a:rPr lang="en-US" smtClean="0"/>
              <a:t>5/20/2025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1" tIns="46577" rIns="93151" bIns="4657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1" tIns="46577" rIns="93151" bIns="465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1" tIns="46577" rIns="93151" bIns="46577"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1" tIns="46577" rIns="93151" bIns="46577" rtlCol="0" anchor="b"/>
          <a:lstStyle>
            <a:lvl1pPr algn="r">
              <a:defRPr sz="1300"/>
            </a:lvl1pPr>
          </a:lstStyle>
          <a:p>
            <a:fld id="{C8F51121-739C-42AC-B10A-20A976048BB7}" type="slidenum">
              <a:rPr lang="en-US" smtClean="0"/>
              <a:t>‹#›</a:t>
            </a:fld>
            <a:endParaRPr lang="en-US"/>
          </a:p>
        </p:txBody>
      </p:sp>
    </p:spTree>
    <p:extLst>
      <p:ext uri="{BB962C8B-B14F-4D97-AF65-F5344CB8AC3E}">
        <p14:creationId xmlns:p14="http://schemas.microsoft.com/office/powerpoint/2010/main" val="20517275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51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87C0B-5639-2DA1-A558-4E63075AC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1771A-B9D4-32EB-D262-CB81F7C21AC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C3CAC1B-57A3-52F1-90A0-D60B19CA1B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65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2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D4122-CADD-C3D9-125F-BE2F135AF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60E58-C77B-826E-DEA5-4EC92B5833D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023FDCC-EDFD-6EBF-5113-E5E4941EA3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42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0674C-6100-30E6-C45B-49E7D16E7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95657-B777-0916-FE8B-B5FD19FC21E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6B1334B-5F0E-7778-3A71-74070E5100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46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3A774-5C96-5C8D-5647-756EEB979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383DB-2474-305A-355F-4265FA8D2F24}"/>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EE2A57C-D8B8-9164-2494-96A3362B81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519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BDD2-7AB2-DD9E-4B65-5ED0DD55D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11894-5516-B5BB-E976-29EA34268C1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48B4093-070F-0E04-F991-4991264443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189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290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957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833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D6907-71AB-73D8-E544-E6D158CF3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B5469-F8E1-FC33-A290-A77C64A8A1C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463B8DC-76AB-CBCA-51AB-67EB37C3B64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92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548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E535E-6EE1-DD4E-B2FF-BAA93B137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65064-E879-1A55-DF66-350291CD98D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1BA5256-83E8-BDC8-84B5-01D2AA46E80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816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9FC36-C495-92AA-DAA2-A11F065C3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A8873-5E9D-0A8A-C666-60F2F5666DC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F9F98FF-1537-A675-00D7-D03D3BDE969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25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505F-16FD-185E-FB7E-59CABFC8F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D8E54-D4FC-F341-F7B5-96059866D74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650CB17-E82E-0BD6-4046-1AC00C1FF5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094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D6907-71AB-73D8-E544-E6D158CF3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B5469-F8E1-FC33-A290-A77C64A8A1C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463B8DC-76AB-CBCA-51AB-67EB37C3B64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92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3241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375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812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03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6892-0F81-2847-CDC3-2F5DF379E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D266C-B787-892B-14C5-344CB4790E1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B5467BF-CC3A-1C22-A8DE-F93EA311C3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06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6C2F-2268-F218-ED16-7841ADCCA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257CA-8875-1FD2-5ABD-B1DD6BCE996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43A0510-B31A-9154-06F2-49011ACC33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724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7337-E349-A147-01C9-12B44ED62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F07C1-1CF6-CA52-E239-2C94F0E5C03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16C3498-9FBE-2DFB-1910-E6DF8A7049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07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EB814-C4FC-3314-52AF-5891E901A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B4D91-1FAC-194B-CE7F-7FB02A8ABB8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F4AE78C-9BEC-256C-7B9D-5A335DB6784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682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94DA5-7A53-9336-2130-B850BA6AD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7A215-90C0-E0A9-AAE1-4B1AEC01D26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F470C27-C239-2E21-AA80-EF7A9EA557A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73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82B0-4242-1E03-7D88-9C7C12909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A224F-2C96-F187-2332-A99CF105561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A1804B2-6E49-928D-0F15-6B97D75A97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486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2" indent="0" algn="ctr">
              <a:buNone/>
              <a:defRPr sz="1600"/>
            </a:lvl4pPr>
            <a:lvl5pPr marL="1828722" indent="0" algn="ctr">
              <a:buNone/>
              <a:defRPr sz="1600"/>
            </a:lvl5pPr>
            <a:lvl6pPr marL="2285903" indent="0" algn="ctr">
              <a:buNone/>
              <a:defRPr sz="1600"/>
            </a:lvl6pPr>
            <a:lvl7pPr marL="2743083" indent="0" algn="ctr">
              <a:buNone/>
              <a:defRPr sz="1600"/>
            </a:lvl7pPr>
            <a:lvl8pPr marL="3200264" indent="0" algn="ctr">
              <a:buNone/>
              <a:defRPr sz="1600"/>
            </a:lvl8pPr>
            <a:lvl9pPr marL="365744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D18810-EE32-40EF-83BD-106B2C43582A}"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33821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D70C6-874F-431E-B6A8-339DBB055EF3}"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24309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071CF-3086-43F2-9706-CBC26CC1BEE2}"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354570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D4340-123E-41B5-8334-3C81DCBB5748}"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116841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2" indent="0">
              <a:buNone/>
              <a:defRPr sz="1600">
                <a:solidFill>
                  <a:schemeClr val="tx1">
                    <a:tint val="75000"/>
                  </a:schemeClr>
                </a:solidFill>
              </a:defRPr>
            </a:lvl4pPr>
            <a:lvl5pPr marL="1828722" indent="0">
              <a:buNone/>
              <a:defRPr sz="1600">
                <a:solidFill>
                  <a:schemeClr val="tx1">
                    <a:tint val="75000"/>
                  </a:schemeClr>
                </a:solidFill>
              </a:defRPr>
            </a:lvl5pPr>
            <a:lvl6pPr marL="2285903" indent="0">
              <a:buNone/>
              <a:defRPr sz="1600">
                <a:solidFill>
                  <a:schemeClr val="tx1">
                    <a:tint val="75000"/>
                  </a:schemeClr>
                </a:solidFill>
              </a:defRPr>
            </a:lvl6pPr>
            <a:lvl7pPr marL="2743083" indent="0">
              <a:buNone/>
              <a:defRPr sz="1600">
                <a:solidFill>
                  <a:schemeClr val="tx1">
                    <a:tint val="75000"/>
                  </a:schemeClr>
                </a:solidFill>
              </a:defRPr>
            </a:lvl7pPr>
            <a:lvl8pPr marL="3200264" indent="0">
              <a:buNone/>
              <a:defRPr sz="1600">
                <a:solidFill>
                  <a:schemeClr val="tx1">
                    <a:tint val="75000"/>
                  </a:schemeClr>
                </a:solidFill>
              </a:defRPr>
            </a:lvl8pPr>
            <a:lvl9pPr marL="365744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C2F080-BA6E-4BB5-8BBB-90DEE126FF0B}"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424711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3EB87-CE2E-4C1B-B773-A8DBB3BA21F2}"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60768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1" indent="0">
              <a:buNone/>
              <a:defRPr sz="2000" b="1"/>
            </a:lvl2pPr>
            <a:lvl3pPr marL="914361" indent="0">
              <a:buNone/>
              <a:defRPr sz="1800" b="1"/>
            </a:lvl3pPr>
            <a:lvl4pPr marL="1371542" indent="0">
              <a:buNone/>
              <a:defRPr sz="1600" b="1"/>
            </a:lvl4pPr>
            <a:lvl5pPr marL="1828722" indent="0">
              <a:buNone/>
              <a:defRPr sz="1600" b="1"/>
            </a:lvl5pPr>
            <a:lvl6pPr marL="2285903" indent="0">
              <a:buNone/>
              <a:defRPr sz="1600" b="1"/>
            </a:lvl6pPr>
            <a:lvl7pPr marL="2743083" indent="0">
              <a:buNone/>
              <a:defRPr sz="1600" b="1"/>
            </a:lvl7pPr>
            <a:lvl8pPr marL="3200264" indent="0">
              <a:buNone/>
              <a:defRPr sz="1600" b="1"/>
            </a:lvl8pPr>
            <a:lvl9pPr marL="3657445"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1" indent="0">
              <a:buNone/>
              <a:defRPr sz="2000" b="1"/>
            </a:lvl2pPr>
            <a:lvl3pPr marL="914361" indent="0">
              <a:buNone/>
              <a:defRPr sz="1800" b="1"/>
            </a:lvl3pPr>
            <a:lvl4pPr marL="1371542" indent="0">
              <a:buNone/>
              <a:defRPr sz="1600" b="1"/>
            </a:lvl4pPr>
            <a:lvl5pPr marL="1828722" indent="0">
              <a:buNone/>
              <a:defRPr sz="1600" b="1"/>
            </a:lvl5pPr>
            <a:lvl6pPr marL="2285903" indent="0">
              <a:buNone/>
              <a:defRPr sz="1600" b="1"/>
            </a:lvl6pPr>
            <a:lvl7pPr marL="2743083" indent="0">
              <a:buNone/>
              <a:defRPr sz="1600" b="1"/>
            </a:lvl7pPr>
            <a:lvl8pPr marL="3200264" indent="0">
              <a:buNone/>
              <a:defRPr sz="1600" b="1"/>
            </a:lvl8pPr>
            <a:lvl9pPr marL="3657445"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269DA0-E59A-4580-AC05-90FE010D7246}"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213552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8DB98B-C30D-4B16-A88D-35E1AED2C0A7}"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402797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D4C31-9647-4ACD-9FC8-8265CA4E2208}"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268936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181" indent="0">
              <a:buNone/>
              <a:defRPr sz="1400"/>
            </a:lvl2pPr>
            <a:lvl3pPr marL="914361" indent="0">
              <a:buNone/>
              <a:defRPr sz="1200"/>
            </a:lvl3pPr>
            <a:lvl4pPr marL="1371542" indent="0">
              <a:buNone/>
              <a:defRPr sz="1000"/>
            </a:lvl4pPr>
            <a:lvl5pPr marL="1828722" indent="0">
              <a:buNone/>
              <a:defRPr sz="1000"/>
            </a:lvl5pPr>
            <a:lvl6pPr marL="2285903" indent="0">
              <a:buNone/>
              <a:defRPr sz="1000"/>
            </a:lvl6pPr>
            <a:lvl7pPr marL="2743083" indent="0">
              <a:buNone/>
              <a:defRPr sz="1000"/>
            </a:lvl7pPr>
            <a:lvl8pPr marL="3200264" indent="0">
              <a:buNone/>
              <a:defRPr sz="1000"/>
            </a:lvl8pPr>
            <a:lvl9pPr marL="365744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986108-986E-4FD4-9BEC-D888FD924FA8}"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195674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1" indent="0">
              <a:buNone/>
              <a:defRPr sz="2800"/>
            </a:lvl2pPr>
            <a:lvl3pPr marL="914361" indent="0">
              <a:buNone/>
              <a:defRPr sz="2400"/>
            </a:lvl3pPr>
            <a:lvl4pPr marL="1371542" indent="0">
              <a:buNone/>
              <a:defRPr sz="2000"/>
            </a:lvl4pPr>
            <a:lvl5pPr marL="1828722" indent="0">
              <a:buNone/>
              <a:defRPr sz="2000"/>
            </a:lvl5pPr>
            <a:lvl6pPr marL="2285903" indent="0">
              <a:buNone/>
              <a:defRPr sz="2000"/>
            </a:lvl6pPr>
            <a:lvl7pPr marL="2743083" indent="0">
              <a:buNone/>
              <a:defRPr sz="2000"/>
            </a:lvl7pPr>
            <a:lvl8pPr marL="3200264" indent="0">
              <a:buNone/>
              <a:defRPr sz="2000"/>
            </a:lvl8pPr>
            <a:lvl9pPr marL="3657445" indent="0">
              <a:buNone/>
              <a:defRPr sz="2000"/>
            </a:lvl9pPr>
          </a:lstStyle>
          <a:p>
            <a:endParaRPr lang="en-US"/>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181" indent="0">
              <a:buNone/>
              <a:defRPr sz="1400"/>
            </a:lvl2pPr>
            <a:lvl3pPr marL="914361" indent="0">
              <a:buNone/>
              <a:defRPr sz="1200"/>
            </a:lvl3pPr>
            <a:lvl4pPr marL="1371542" indent="0">
              <a:buNone/>
              <a:defRPr sz="1000"/>
            </a:lvl4pPr>
            <a:lvl5pPr marL="1828722" indent="0">
              <a:buNone/>
              <a:defRPr sz="1000"/>
            </a:lvl5pPr>
            <a:lvl6pPr marL="2285903" indent="0">
              <a:buNone/>
              <a:defRPr sz="1000"/>
            </a:lvl6pPr>
            <a:lvl7pPr marL="2743083" indent="0">
              <a:buNone/>
              <a:defRPr sz="1000"/>
            </a:lvl7pPr>
            <a:lvl8pPr marL="3200264" indent="0">
              <a:buNone/>
              <a:defRPr sz="1000"/>
            </a:lvl8pPr>
            <a:lvl9pPr marL="365744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466F73-925C-4D9A-91A6-3427401FDC08}"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C0343-BEA8-49A8-BE01-AF119F0A8AA8}" type="slidenum">
              <a:rPr lang="en-US" smtClean="0"/>
              <a:t>‹#›</a:t>
            </a:fld>
            <a:endParaRPr lang="en-US"/>
          </a:p>
        </p:txBody>
      </p:sp>
    </p:spTree>
    <p:extLst>
      <p:ext uri="{BB962C8B-B14F-4D97-AF65-F5344CB8AC3E}">
        <p14:creationId xmlns:p14="http://schemas.microsoft.com/office/powerpoint/2010/main" val="344236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0C2D4-5813-4B45-8A50-F32AB6353721}" type="datetime1">
              <a:rPr lang="en-US" smtClean="0"/>
              <a:t>5/20/2025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94375" y="6443441"/>
            <a:ext cx="2743200" cy="365125"/>
          </a:xfrm>
          <a:prstGeom prst="rect">
            <a:avLst/>
          </a:prstGeom>
        </p:spPr>
        <p:txBody>
          <a:bodyPr vert="horz" lIns="91440" tIns="45720" rIns="91440" bIns="45720" rtlCol="0" anchor="ctr"/>
          <a:lstStyle>
            <a:lvl1pPr algn="r">
              <a:defRPr sz="1400" b="1">
                <a:solidFill>
                  <a:schemeClr val="bg1"/>
                </a:solidFill>
              </a:defRPr>
            </a:lvl1pPr>
          </a:lstStyle>
          <a:p>
            <a:fld id="{AABC0343-BEA8-49A8-BE01-AF119F0A8AA8}" type="slidenum">
              <a:rPr lang="en-US" smtClean="0"/>
              <a:pPr/>
              <a:t>‹#›</a:t>
            </a:fld>
            <a:endParaRPr lang="en-US"/>
          </a:p>
        </p:txBody>
      </p:sp>
    </p:spTree>
    <p:extLst>
      <p:ext uri="{BB962C8B-B14F-4D97-AF65-F5344CB8AC3E}">
        <p14:creationId xmlns:p14="http://schemas.microsoft.com/office/powerpoint/2010/main" val="102307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1" indent="-228590" algn="l" defTabSz="914361"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951" indent="-228590" algn="l" defTabSz="91436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32" indent="-228590" algn="l" defTabSz="9143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13" indent="-228590" algn="l" defTabSz="9143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493" indent="-228590" algn="l" defTabSz="9143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674" indent="-228590" algn="l" defTabSz="9143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854" indent="-228590" algn="l" defTabSz="9143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035" indent="-228590" algn="l" defTabSz="91436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2" algn="l" defTabSz="914361" rtl="0" eaLnBrk="1" latinLnBrk="0" hangingPunct="1">
        <a:defRPr sz="1800" kern="1200">
          <a:solidFill>
            <a:schemeClr val="tx1"/>
          </a:solidFill>
          <a:latin typeface="+mn-lt"/>
          <a:ea typeface="+mn-ea"/>
          <a:cs typeface="+mn-cs"/>
        </a:defRPr>
      </a:lvl4pPr>
      <a:lvl5pPr marL="1828722" algn="l" defTabSz="914361" rtl="0" eaLnBrk="1" latinLnBrk="0" hangingPunct="1">
        <a:defRPr sz="1800" kern="1200">
          <a:solidFill>
            <a:schemeClr val="tx1"/>
          </a:solidFill>
          <a:latin typeface="+mn-lt"/>
          <a:ea typeface="+mn-ea"/>
          <a:cs typeface="+mn-cs"/>
        </a:defRPr>
      </a:lvl5pPr>
      <a:lvl6pPr marL="2285903" algn="l" defTabSz="914361" rtl="0" eaLnBrk="1" latinLnBrk="0" hangingPunct="1">
        <a:defRPr sz="1800" kern="1200">
          <a:solidFill>
            <a:schemeClr val="tx1"/>
          </a:solidFill>
          <a:latin typeface="+mn-lt"/>
          <a:ea typeface="+mn-ea"/>
          <a:cs typeface="+mn-cs"/>
        </a:defRPr>
      </a:lvl6pPr>
      <a:lvl7pPr marL="2743083" algn="l" defTabSz="914361" rtl="0" eaLnBrk="1" latinLnBrk="0" hangingPunct="1">
        <a:defRPr sz="1800" kern="1200">
          <a:solidFill>
            <a:schemeClr val="tx1"/>
          </a:solidFill>
          <a:latin typeface="+mn-lt"/>
          <a:ea typeface="+mn-ea"/>
          <a:cs typeface="+mn-cs"/>
        </a:defRPr>
      </a:lvl7pPr>
      <a:lvl8pPr marL="3200264" algn="l" defTabSz="914361" rtl="0" eaLnBrk="1" latinLnBrk="0" hangingPunct="1">
        <a:defRPr sz="1800" kern="1200">
          <a:solidFill>
            <a:schemeClr val="tx1"/>
          </a:solidFill>
          <a:latin typeface="+mn-lt"/>
          <a:ea typeface="+mn-ea"/>
          <a:cs typeface="+mn-cs"/>
        </a:defRPr>
      </a:lvl8pPr>
      <a:lvl9pPr marL="3657445"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hyperlink" Target="https://login.dso.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at.il4.dso.mil/" TargetMode="External"/><Relationship Id="rId7"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flcmc.hncx.p1cst@us.af.mi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97trs.tra.altusmmlicensing@us.af.mil" TargetMode="External"/><Relationship Id="rId5" Type="http://schemas.openxmlformats.org/officeDocument/2006/relationships/hyperlink" Target="https://jira.il2.dso.mil/servicedesk/customer/portal/1/group/7" TargetMode="External"/><Relationship Id="rId4" Type="http://schemas.openxmlformats.org/officeDocument/2006/relationships/hyperlink" Target="https://jira.il2.dso.mil/servicedesk/customer/portal/1/create/36"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chat.il4.dso.mi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hat.il4.dso.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4924" y="725138"/>
            <a:ext cx="10902112" cy="1488125"/>
          </a:xfrm>
        </p:spPr>
        <p:txBody>
          <a:bodyPr>
            <a:normAutofit fontScale="90000"/>
          </a:bodyPr>
          <a:lstStyle/>
          <a:p>
            <a:r>
              <a:rPr lang="en-US" sz="3200" b="1" dirty="0">
                <a:solidFill>
                  <a:srgbClr val="FF0000"/>
                </a:solidFill>
                <a:latin typeface="Arial" panose="020B0604020202020204" pitchFamily="34" charset="0"/>
                <a:cs typeface="Arial" panose="020B0604020202020204" pitchFamily="34" charset="0"/>
              </a:rPr>
              <a:t>97 TRS</a:t>
            </a:r>
            <a:br>
              <a:rPr lang="en-US" b="1" dirty="0">
                <a:solidFill>
                  <a:schemeClr val="bg1">
                    <a:lumMod val="95000"/>
                  </a:schemeClr>
                </a:solidFill>
                <a:latin typeface="Arial Black" panose="020B0A04020102020204" pitchFamily="34" charset="0"/>
              </a:rPr>
            </a:br>
            <a:r>
              <a:rPr lang="en-US" sz="4000" b="1" dirty="0">
                <a:solidFill>
                  <a:schemeClr val="bg1">
                    <a:lumMod val="95000"/>
                  </a:schemeClr>
                </a:solidFill>
                <a:latin typeface="Arial Black" panose="020B0A04020102020204" pitchFamily="34" charset="0"/>
              </a:rPr>
              <a:t>PLATFORM ONE (P1) </a:t>
            </a:r>
            <a:r>
              <a:rPr lang="en-US" sz="4000" b="1" dirty="0" err="1">
                <a:solidFill>
                  <a:schemeClr val="bg1">
                    <a:lumMod val="95000"/>
                  </a:schemeClr>
                </a:solidFill>
                <a:latin typeface="Arial Black" panose="020B0A04020102020204" pitchFamily="34" charset="0"/>
              </a:rPr>
              <a:t>ChatOps</a:t>
            </a:r>
            <a:r>
              <a:rPr lang="en-US" sz="4000" b="1" dirty="0">
                <a:solidFill>
                  <a:schemeClr val="bg1">
                    <a:lumMod val="95000"/>
                  </a:schemeClr>
                </a:solidFill>
                <a:latin typeface="Arial Black" panose="020B0A04020102020204" pitchFamily="34" charset="0"/>
              </a:rPr>
              <a:t> Setup Guide</a:t>
            </a:r>
            <a:endParaRPr lang="en-US" sz="4000" b="1" i="1" dirty="0">
              <a:solidFill>
                <a:schemeClr val="bg1">
                  <a:lumMod val="95000"/>
                </a:schemeClr>
              </a:solidFill>
              <a:latin typeface="Arial Black" panose="020B0A04020102020204" pitchFamily="34" charset="0"/>
            </a:endParaRPr>
          </a:p>
        </p:txBody>
      </p:sp>
      <p:sp>
        <p:nvSpPr>
          <p:cNvPr id="4" name="TextBox 3"/>
          <p:cNvSpPr txBox="1"/>
          <p:nvPr/>
        </p:nvSpPr>
        <p:spPr>
          <a:xfrm>
            <a:off x="0" y="6488669"/>
            <a:ext cx="12192000" cy="369332"/>
          </a:xfrm>
          <a:prstGeom prst="rect">
            <a:avLst/>
          </a:prstGeom>
          <a:noFill/>
        </p:spPr>
        <p:txBody>
          <a:bodyPr wrap="square" rtlCol="0">
            <a:spAutoFit/>
          </a:bodyPr>
          <a:lstStyle/>
          <a:p>
            <a:pPr algn="ctr" defTabSz="914361">
              <a:defRPr/>
            </a:pPr>
            <a:r>
              <a:rPr lang="en-US" dirty="0">
                <a:solidFill>
                  <a:srgbClr val="00B050"/>
                </a:solidFill>
                <a:latin typeface="Calibri" panose="020F0502020204030204"/>
              </a:rPr>
              <a:t>CUI</a:t>
            </a:r>
          </a:p>
        </p:txBody>
      </p:sp>
      <p:pic>
        <p:nvPicPr>
          <p:cNvPr id="7" name="Picture 6">
            <a:extLst>
              <a:ext uri="{FF2B5EF4-FFF2-40B4-BE49-F238E27FC236}">
                <a16:creationId xmlns:a16="http://schemas.microsoft.com/office/drawing/2014/main" id="{FC841484-BF37-8F4A-38DF-0589B083DC8B}"/>
              </a:ext>
            </a:extLst>
          </p:cNvPr>
          <p:cNvPicPr>
            <a:picLocks noChangeAspect="1"/>
          </p:cNvPicPr>
          <p:nvPr/>
        </p:nvPicPr>
        <p:blipFill>
          <a:blip r:embed="rId3"/>
          <a:stretch>
            <a:fillRect/>
          </a:stretch>
        </p:blipFill>
        <p:spPr>
          <a:xfrm>
            <a:off x="3916501" y="2213263"/>
            <a:ext cx="4498957" cy="4082160"/>
          </a:xfrm>
          <a:prstGeom prst="rect">
            <a:avLst/>
          </a:prstGeom>
        </p:spPr>
      </p:pic>
    </p:spTree>
    <p:extLst>
      <p:ext uri="{BB962C8B-B14F-4D97-AF65-F5344CB8AC3E}">
        <p14:creationId xmlns:p14="http://schemas.microsoft.com/office/powerpoint/2010/main" val="104848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262208-48A5-F68E-48A9-A41FE573F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E0C19-3389-C70D-A5BD-7DB5FC632009}"/>
              </a:ext>
            </a:extLst>
          </p:cNvPr>
          <p:cNvSpPr>
            <a:spLocks noGrp="1"/>
          </p:cNvSpPr>
          <p:nvPr>
            <p:ph type="title"/>
          </p:nvPr>
        </p:nvSpPr>
        <p:spPr>
          <a:xfrm>
            <a:off x="907212" y="160711"/>
            <a:ext cx="10515600" cy="1325562"/>
          </a:xfrm>
        </p:spPr>
        <p:txBody>
          <a:bodyPr>
            <a:normAutofit/>
          </a:bodyPr>
          <a:lstStyle/>
          <a:p>
            <a:r>
              <a:rPr lang="en-US" b="1" dirty="0">
                <a:solidFill>
                  <a:schemeClr val="accent1">
                    <a:lumMod val="60000"/>
                    <a:lumOff val="40000"/>
                  </a:schemeClr>
                </a:solidFill>
                <a:latin typeface="+mn-lt"/>
              </a:rPr>
              <a:t>Platform One Access</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3EE68726-F44A-9409-AC56-C8CE20B4E50F}"/>
              </a:ext>
            </a:extLst>
          </p:cNvPr>
          <p:cNvSpPr>
            <a:spLocks noGrp="1"/>
          </p:cNvSpPr>
          <p:nvPr>
            <p:ph idx="1"/>
          </p:nvPr>
        </p:nvSpPr>
        <p:spPr>
          <a:xfrm>
            <a:off x="838200" y="1462119"/>
            <a:ext cx="10515600" cy="4386036"/>
          </a:xfrm>
        </p:spPr>
        <p:txBody>
          <a:bodyPr>
            <a:noAutofit/>
          </a:bodyPr>
          <a:lstStyle/>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11BD5746-7478-5B4E-0364-0F4158740B69}"/>
              </a:ext>
            </a:extLst>
          </p:cNvPr>
          <p:cNvSpPr txBox="1"/>
          <p:nvPr/>
        </p:nvSpPr>
        <p:spPr>
          <a:xfrm>
            <a:off x="-54426" y="6438801"/>
            <a:ext cx="12192000" cy="369332"/>
          </a:xfrm>
          <a:prstGeom prst="rect">
            <a:avLst/>
          </a:prstGeom>
          <a:noFill/>
        </p:spPr>
        <p:txBody>
          <a:bodyPr wrap="square" rtlCol="0">
            <a:spAutoFit/>
          </a:bodyPr>
          <a:lstStyle/>
          <a:p>
            <a:pPr algn="ctr"/>
            <a:r>
              <a:rPr lang="en-US" dirty="0">
                <a:solidFill>
                  <a:srgbClr val="00B050"/>
                </a:solidFill>
              </a:rPr>
              <a:t>UNCLASSIFIED</a:t>
            </a:r>
          </a:p>
        </p:txBody>
      </p:sp>
      <p:sp>
        <p:nvSpPr>
          <p:cNvPr id="9" name="TextBox 8">
            <a:extLst>
              <a:ext uri="{FF2B5EF4-FFF2-40B4-BE49-F238E27FC236}">
                <a16:creationId xmlns:a16="http://schemas.microsoft.com/office/drawing/2014/main" id="{29CA7614-EEB5-9D36-F967-843AC1F4DFF7}"/>
              </a:ext>
            </a:extLst>
          </p:cNvPr>
          <p:cNvSpPr txBox="1"/>
          <p:nvPr/>
        </p:nvSpPr>
        <p:spPr>
          <a:xfrm>
            <a:off x="769189" y="1133576"/>
            <a:ext cx="5460521" cy="2585323"/>
          </a:xfrm>
          <a:prstGeom prst="rect">
            <a:avLst/>
          </a:prstGeom>
          <a:noFill/>
        </p:spPr>
        <p:txBody>
          <a:bodyPr wrap="square">
            <a:spAutoFit/>
          </a:bodyPr>
          <a:lstStyle/>
          <a:p>
            <a:r>
              <a:rPr lang="en-US" dirty="0">
                <a:solidFill>
                  <a:srgbClr val="52A1FD"/>
                </a:solidFill>
                <a:latin typeface="Catamaran"/>
              </a:rPr>
              <a:t>Step 4.1 </a:t>
            </a:r>
          </a:p>
          <a:p>
            <a:r>
              <a:rPr lang="en-US" b="1" dirty="0">
                <a:solidFill>
                  <a:schemeClr val="bg1"/>
                </a:solidFill>
                <a:latin typeface="Catamaran"/>
              </a:rPr>
              <a:t>Join </a:t>
            </a:r>
            <a:r>
              <a:rPr lang="en-US" b="1" dirty="0" err="1">
                <a:solidFill>
                  <a:schemeClr val="bg1"/>
                </a:solidFill>
                <a:latin typeface="Catamaran"/>
              </a:rPr>
              <a:t>Mattermost</a:t>
            </a:r>
            <a:r>
              <a:rPr lang="en-US" b="1" dirty="0">
                <a:solidFill>
                  <a:schemeClr val="bg1"/>
                </a:solidFill>
                <a:latin typeface="Catamaran"/>
              </a:rPr>
              <a:t> Channels</a:t>
            </a:r>
          </a:p>
          <a:p>
            <a:r>
              <a:rPr lang="en-US" dirty="0" err="1">
                <a:solidFill>
                  <a:schemeClr val="bg1"/>
                </a:solidFill>
                <a:latin typeface="Times New Roman" panose="02020603050405020304" pitchFamily="18" charset="0"/>
              </a:rPr>
              <a:t>Mattermost</a:t>
            </a:r>
            <a:r>
              <a:rPr lang="en-US" dirty="0">
                <a:solidFill>
                  <a:schemeClr val="bg1"/>
                </a:solidFill>
                <a:latin typeface="Times New Roman" panose="02020603050405020304" pitchFamily="18" charset="0"/>
              </a:rPr>
              <a:t> teams are broken into channels (like chat rooms), which can be public or private. Public channels can be joined by selecting “Find channel” and “Add Channels.” Existing channel members can add members to private channels.</a:t>
            </a:r>
          </a:p>
          <a:p>
            <a:endParaRPr lang="en-US" dirty="0">
              <a:solidFill>
                <a:schemeClr val="bg1"/>
              </a:solidFill>
              <a:latin typeface="Times New Roman" panose="02020603050405020304" pitchFamily="18" charset="0"/>
            </a:endParaRPr>
          </a:p>
          <a:p>
            <a:endParaRPr lang="en-US" dirty="0">
              <a:solidFill>
                <a:schemeClr val="bg1"/>
              </a:solidFill>
              <a:latin typeface="Catamaran"/>
            </a:endParaRPr>
          </a:p>
        </p:txBody>
      </p:sp>
      <p:pic>
        <p:nvPicPr>
          <p:cNvPr id="7" name="Picture 6">
            <a:extLst>
              <a:ext uri="{FF2B5EF4-FFF2-40B4-BE49-F238E27FC236}">
                <a16:creationId xmlns:a16="http://schemas.microsoft.com/office/drawing/2014/main" id="{5A60D5C4-5812-1293-2658-CE92D0B0E4A7}"/>
              </a:ext>
            </a:extLst>
          </p:cNvPr>
          <p:cNvPicPr>
            <a:picLocks noChangeAspect="1"/>
          </p:cNvPicPr>
          <p:nvPr/>
        </p:nvPicPr>
        <p:blipFill>
          <a:blip r:embed="rId3"/>
          <a:stretch>
            <a:fillRect/>
          </a:stretch>
        </p:blipFill>
        <p:spPr>
          <a:xfrm>
            <a:off x="6096000" y="542929"/>
            <a:ext cx="5924976" cy="1815312"/>
          </a:xfrm>
          <a:prstGeom prst="rect">
            <a:avLst/>
          </a:prstGeom>
        </p:spPr>
      </p:pic>
      <p:pic>
        <p:nvPicPr>
          <p:cNvPr id="10" name="Picture 9">
            <a:extLst>
              <a:ext uri="{FF2B5EF4-FFF2-40B4-BE49-F238E27FC236}">
                <a16:creationId xmlns:a16="http://schemas.microsoft.com/office/drawing/2014/main" id="{F948251A-4506-0649-D7E8-20E0BB02633B}"/>
              </a:ext>
            </a:extLst>
          </p:cNvPr>
          <p:cNvPicPr>
            <a:picLocks noChangeAspect="1"/>
          </p:cNvPicPr>
          <p:nvPr/>
        </p:nvPicPr>
        <p:blipFill>
          <a:blip r:embed="rId4"/>
          <a:stretch>
            <a:fillRect/>
          </a:stretch>
        </p:blipFill>
        <p:spPr>
          <a:xfrm>
            <a:off x="6420971" y="2686786"/>
            <a:ext cx="5266419" cy="3415720"/>
          </a:xfrm>
          <a:prstGeom prst="rect">
            <a:avLst/>
          </a:prstGeom>
        </p:spPr>
      </p:pic>
    </p:spTree>
    <p:extLst>
      <p:ext uri="{BB962C8B-B14F-4D97-AF65-F5344CB8AC3E}">
        <p14:creationId xmlns:p14="http://schemas.microsoft.com/office/powerpoint/2010/main" val="377707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Multi Factor Authentication Setup</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p:cNvSpPr>
            <a:spLocks noGrp="1"/>
          </p:cNvSpPr>
          <p:nvPr>
            <p:ph idx="1"/>
          </p:nvPr>
        </p:nvSpPr>
        <p:spPr>
          <a:xfrm>
            <a:off x="657161" y="1516521"/>
            <a:ext cx="10515600" cy="4386036"/>
          </a:xfrm>
        </p:spPr>
        <p:txBody>
          <a:bodyPr>
            <a:noAutofit/>
          </a:bodyPr>
          <a:lstStyle/>
          <a:p>
            <a:pPr marL="0" indent="0">
              <a:buNone/>
            </a:pPr>
            <a:r>
              <a:rPr lang="en-US" sz="1800" b="1" dirty="0">
                <a:solidFill>
                  <a:schemeClr val="accent4">
                    <a:lumMod val="60000"/>
                    <a:lumOff val="40000"/>
                  </a:schemeClr>
                </a:solidFill>
              </a:rPr>
              <a:t>	</a:t>
            </a:r>
            <a:r>
              <a:rPr lang="en-US" sz="1800" b="1" dirty="0">
                <a:solidFill>
                  <a:srgbClr val="FF0000"/>
                </a:solidFill>
              </a:rPr>
              <a:t>ON A DESKTOP COMPUTER (USE EDGE BROWERS)</a:t>
            </a:r>
            <a:endParaRPr lang="en-US" sz="1800" dirty="0">
              <a:solidFill>
                <a:schemeClr val="bg1"/>
              </a:solidFill>
            </a:endParaRPr>
          </a:p>
          <a:p>
            <a:pPr>
              <a:buNone/>
            </a:pPr>
            <a:r>
              <a:rPr lang="en-US" sz="1800" dirty="0">
                <a:solidFill>
                  <a:srgbClr val="52A1FD"/>
                </a:solidFill>
                <a:latin typeface="Catamaran"/>
              </a:rPr>
              <a:t>Step 5 </a:t>
            </a:r>
            <a:r>
              <a:rPr lang="en-US" sz="1800" b="1" dirty="0">
                <a:solidFill>
                  <a:schemeClr val="bg1"/>
                </a:solidFill>
                <a:latin typeface="Catamaran"/>
              </a:rPr>
              <a:t>Multi Factor Authentication</a:t>
            </a:r>
            <a:endParaRPr lang="en-US" sz="1800" b="1" dirty="0">
              <a:solidFill>
                <a:srgbClr val="52A1FD"/>
              </a:solidFill>
              <a:latin typeface="Catamaran"/>
            </a:endParaRPr>
          </a:p>
          <a:p>
            <a:pPr lvl="1"/>
            <a:r>
              <a:rPr lang="en-US" sz="1800" dirty="0">
                <a:solidFill>
                  <a:schemeClr val="bg1"/>
                </a:solidFill>
              </a:rPr>
              <a:t> </a:t>
            </a:r>
            <a:r>
              <a:rPr lang="en-US" sz="1600" b="1" dirty="0">
                <a:solidFill>
                  <a:schemeClr val="bg1"/>
                </a:solidFill>
              </a:rPr>
              <a:t>What is MFA? </a:t>
            </a:r>
            <a:r>
              <a:rPr lang="en-US" sz="1600" dirty="0">
                <a:solidFill>
                  <a:schemeClr val="bg1"/>
                </a:solidFill>
              </a:rPr>
              <a:t>Multi-factor authentication is a method to access P1 </a:t>
            </a:r>
            <a:r>
              <a:rPr lang="en-US" sz="1600" dirty="0" err="1">
                <a:solidFill>
                  <a:schemeClr val="bg1"/>
                </a:solidFill>
              </a:rPr>
              <a:t>Mattermost</a:t>
            </a:r>
            <a:r>
              <a:rPr lang="en-US" sz="1600" dirty="0">
                <a:solidFill>
                  <a:schemeClr val="bg1"/>
                </a:solidFill>
              </a:rPr>
              <a:t> without needing a CAC, i.e., access from EFB. MFA is like adding an extra lock to your online accounts, where you need your password (the regular key) and something else to prove it's really you trying to access it, like a code sent to your phone, or accessed from an authenticator app. Basically, it's a way to make sure only you can get in, even if someone else figured out your password.</a:t>
            </a:r>
          </a:p>
          <a:p>
            <a:pPr marL="0" indent="0">
              <a:buNone/>
            </a:pPr>
            <a:r>
              <a:rPr lang="en-US" sz="1800" dirty="0">
                <a:solidFill>
                  <a:srgbClr val="52A1FD"/>
                </a:solidFill>
                <a:latin typeface="Catamaran"/>
              </a:rPr>
              <a:t>Step 5.1 </a:t>
            </a:r>
            <a:r>
              <a:rPr lang="en-US" sz="1800" b="1" dirty="0">
                <a:solidFill>
                  <a:schemeClr val="bg1"/>
                </a:solidFill>
                <a:latin typeface="Catamaran"/>
              </a:rPr>
              <a:t>Establish P1 Password </a:t>
            </a:r>
          </a:p>
          <a:p>
            <a:pPr lvl="1"/>
            <a:r>
              <a:rPr lang="en-US" sz="1600" b="1" dirty="0">
                <a:solidFill>
                  <a:schemeClr val="bg1"/>
                </a:solidFill>
                <a:latin typeface="Catamaran"/>
              </a:rPr>
              <a:t>Enter a password either during the registration process OR after the initial registration process by going to </a:t>
            </a:r>
            <a:r>
              <a:rPr lang="en-US" sz="1600" b="1" dirty="0">
                <a:solidFill>
                  <a:schemeClr val="bg1"/>
                </a:solidFill>
                <a:latin typeface="Catamaran"/>
                <a:hlinkClick r:id="rId3"/>
              </a:rPr>
              <a:t>https://login.dso.mil</a:t>
            </a:r>
            <a:r>
              <a:rPr lang="en-US" sz="1600" b="1" dirty="0">
                <a:solidFill>
                  <a:schemeClr val="bg1"/>
                </a:solidFill>
                <a:latin typeface="Catamaran"/>
              </a:rPr>
              <a:t> and clicking Authenticator in the upper right after logging in with a CAC. </a:t>
            </a:r>
          </a:p>
          <a:p>
            <a:pPr lvl="1"/>
            <a:endParaRPr lang="en-US" sz="1600" b="1" dirty="0">
              <a:solidFill>
                <a:schemeClr val="bg1"/>
              </a:solidFill>
              <a:latin typeface="Catamaran"/>
            </a:endParaRPr>
          </a:p>
          <a:p>
            <a:pPr marL="0" indent="0">
              <a:buNone/>
            </a:pPr>
            <a:r>
              <a:rPr lang="en-US" sz="1800" dirty="0">
                <a:solidFill>
                  <a:srgbClr val="52A1FD"/>
                </a:solidFill>
                <a:latin typeface="Catamaran"/>
              </a:rPr>
              <a:t>Step 5.1 </a:t>
            </a:r>
            <a:r>
              <a:rPr lang="en-US" sz="1800" b="1" dirty="0">
                <a:solidFill>
                  <a:schemeClr val="bg1"/>
                </a:solidFill>
                <a:latin typeface="Catamaran"/>
              </a:rPr>
              <a:t>Download Microsoft Authenticator OR Google Authenticator App</a:t>
            </a:r>
          </a:p>
          <a:p>
            <a:pPr lvl="1"/>
            <a:r>
              <a:rPr lang="en-US" sz="1600" b="1" dirty="0">
                <a:solidFill>
                  <a:schemeClr val="bg1"/>
                </a:solidFill>
              </a:rPr>
              <a:t>Download Microsoft Authenticator OR Google Authenticator App. </a:t>
            </a:r>
            <a:r>
              <a:rPr lang="en-US" sz="1600" dirty="0">
                <a:solidFill>
                  <a:schemeClr val="bg1"/>
                </a:solidFill>
              </a:rPr>
              <a:t>If not already downloaded on the device, scan QR code in </a:t>
            </a:r>
            <a:r>
              <a:rPr lang="en-US" sz="1600" b="1" dirty="0">
                <a:solidFill>
                  <a:schemeClr val="bg1"/>
                </a:solidFill>
              </a:rPr>
              <a:t>Figure A1.7. </a:t>
            </a:r>
            <a:r>
              <a:rPr lang="en-US" sz="1600" dirty="0">
                <a:solidFill>
                  <a:schemeClr val="bg1"/>
                </a:solidFill>
              </a:rPr>
              <a:t>to download Google or Microsoft authenticator app on the mobile device or visit app store. Once downloaded, log into the authenticator application. </a:t>
            </a:r>
            <a:endParaRPr lang="en-US" sz="1600" b="1" dirty="0">
              <a:solidFill>
                <a:schemeClr val="bg1"/>
              </a:solidFill>
              <a:latin typeface="Catamaran"/>
            </a:endParaRPr>
          </a:p>
          <a:p>
            <a:pPr marL="0" indent="0">
              <a:buNone/>
            </a:pPr>
            <a:endParaRPr lang="en-US" sz="2000" dirty="0">
              <a:solidFill>
                <a:schemeClr val="bg1"/>
              </a:solidFill>
            </a:endParaRPr>
          </a:p>
          <a:p>
            <a:pPr lvl="1"/>
            <a:endParaRPr lang="en-US" sz="1600" dirty="0">
              <a:solidFill>
                <a:schemeClr val="bg1"/>
              </a:solidFill>
            </a:endParaRPr>
          </a:p>
          <a:p>
            <a:pPr lvl="1"/>
            <a:endParaRPr lang="en-US" sz="1800" dirty="0">
              <a:solidFill>
                <a:schemeClr val="bg1"/>
              </a:solidFill>
            </a:endParaRPr>
          </a:p>
          <a:p>
            <a:pPr marL="457181" lvl="1" indent="0">
              <a:buNone/>
            </a:pPr>
            <a:endParaRPr lang="en-US" sz="2000" dirty="0">
              <a:solidFill>
                <a:schemeClr val="bg1"/>
              </a:solidFill>
            </a:endParaRPr>
          </a:p>
          <a:p>
            <a:pPr lvl="2"/>
            <a:endParaRPr lang="en-US" sz="1600" dirty="0">
              <a:solidFill>
                <a:schemeClr val="bg1">
                  <a:lumMod val="95000"/>
                </a:schemeClr>
              </a:solidFill>
            </a:endParaRPr>
          </a:p>
        </p:txBody>
      </p:sp>
      <p:sp>
        <p:nvSpPr>
          <p:cNvPr id="4" name="TextBox 3"/>
          <p:cNvSpPr txBox="1"/>
          <p:nvPr/>
        </p:nvSpPr>
        <p:spPr>
          <a:xfrm>
            <a:off x="0" y="624510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Tree>
    <p:extLst>
      <p:ext uri="{BB962C8B-B14F-4D97-AF65-F5344CB8AC3E}">
        <p14:creationId xmlns:p14="http://schemas.microsoft.com/office/powerpoint/2010/main" val="337017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942E74-3F52-FD8F-BE62-BD73861CE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A2067-73D8-DA83-7350-6FA1181F8910}"/>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Multi Factor Authentication Setup</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A38D4EC1-0500-D769-B293-3C217A4E2B9D}"/>
              </a:ext>
            </a:extLst>
          </p:cNvPr>
          <p:cNvSpPr>
            <a:spLocks noGrp="1"/>
          </p:cNvSpPr>
          <p:nvPr>
            <p:ph idx="1"/>
          </p:nvPr>
        </p:nvSpPr>
        <p:spPr>
          <a:xfrm>
            <a:off x="122209" y="1051415"/>
            <a:ext cx="6744419" cy="4386036"/>
          </a:xfrm>
        </p:spPr>
        <p:txBody>
          <a:bodyPr>
            <a:noAutofit/>
          </a:bodyPr>
          <a:lstStyle/>
          <a:p>
            <a:pPr marL="457181" lvl="1" indent="0">
              <a:buNone/>
            </a:pPr>
            <a:endParaRPr lang="en-US" sz="2000" dirty="0">
              <a:solidFill>
                <a:schemeClr val="bg1">
                  <a:lumMod val="95000"/>
                </a:schemeClr>
              </a:solidFill>
            </a:endParaRPr>
          </a:p>
          <a:p>
            <a:pPr marL="0" indent="0">
              <a:buNone/>
            </a:pPr>
            <a:r>
              <a:rPr lang="en-US" sz="1800" dirty="0">
                <a:solidFill>
                  <a:srgbClr val="52A1FD"/>
                </a:solidFill>
                <a:latin typeface="Catamaran"/>
              </a:rPr>
              <a:t>Step 5.2 </a:t>
            </a:r>
            <a:r>
              <a:rPr lang="en-US" sz="1800" dirty="0">
                <a:solidFill>
                  <a:schemeClr val="bg1">
                    <a:lumMod val="95000"/>
                  </a:schemeClr>
                </a:solidFill>
              </a:rPr>
              <a:t>Link authenticator App with Platform One Account</a:t>
            </a:r>
          </a:p>
        </p:txBody>
      </p:sp>
      <p:sp>
        <p:nvSpPr>
          <p:cNvPr id="4" name="TextBox 3">
            <a:extLst>
              <a:ext uri="{FF2B5EF4-FFF2-40B4-BE49-F238E27FC236}">
                <a16:creationId xmlns:a16="http://schemas.microsoft.com/office/drawing/2014/main" id="{0A48B478-C711-71F3-EB67-BC86AD1FDE09}"/>
              </a:ext>
            </a:extLst>
          </p:cNvPr>
          <p:cNvSpPr txBox="1"/>
          <p:nvPr/>
        </p:nvSpPr>
        <p:spPr>
          <a:xfrm>
            <a:off x="0" y="624510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pic>
        <p:nvPicPr>
          <p:cNvPr id="7" name="Picture 6">
            <a:extLst>
              <a:ext uri="{FF2B5EF4-FFF2-40B4-BE49-F238E27FC236}">
                <a16:creationId xmlns:a16="http://schemas.microsoft.com/office/drawing/2014/main" id="{512DB4F1-D87F-9721-5488-AD64E648005D}"/>
              </a:ext>
            </a:extLst>
          </p:cNvPr>
          <p:cNvPicPr>
            <a:picLocks noChangeAspect="1"/>
          </p:cNvPicPr>
          <p:nvPr/>
        </p:nvPicPr>
        <p:blipFill>
          <a:blip r:embed="rId3"/>
          <a:stretch>
            <a:fillRect/>
          </a:stretch>
        </p:blipFill>
        <p:spPr>
          <a:xfrm>
            <a:off x="7022078" y="1134152"/>
            <a:ext cx="4961235" cy="3153179"/>
          </a:xfrm>
          <a:prstGeom prst="rect">
            <a:avLst/>
          </a:prstGeom>
        </p:spPr>
      </p:pic>
      <p:sp>
        <p:nvSpPr>
          <p:cNvPr id="8" name="TextBox 7">
            <a:extLst>
              <a:ext uri="{FF2B5EF4-FFF2-40B4-BE49-F238E27FC236}">
                <a16:creationId xmlns:a16="http://schemas.microsoft.com/office/drawing/2014/main" id="{7475E341-F5E9-57EA-7E33-C2DC88211696}"/>
              </a:ext>
            </a:extLst>
          </p:cNvPr>
          <p:cNvSpPr txBox="1"/>
          <p:nvPr/>
        </p:nvSpPr>
        <p:spPr>
          <a:xfrm>
            <a:off x="7047785" y="4470039"/>
            <a:ext cx="4882552" cy="369332"/>
          </a:xfrm>
          <a:prstGeom prst="rect">
            <a:avLst/>
          </a:prstGeom>
          <a:noFill/>
          <a:ln>
            <a:solidFill>
              <a:schemeClr val="bg1"/>
            </a:solidFill>
          </a:ln>
        </p:spPr>
        <p:txBody>
          <a:bodyPr wrap="square" rtlCol="0">
            <a:spAutoFit/>
          </a:bodyPr>
          <a:lstStyle/>
          <a:p>
            <a:pPr algn="ctr"/>
            <a:r>
              <a:rPr lang="en-US" dirty="0">
                <a:solidFill>
                  <a:schemeClr val="bg1"/>
                </a:solidFill>
              </a:rPr>
              <a:t>Scan QR codes to download authenticator</a:t>
            </a:r>
          </a:p>
        </p:txBody>
      </p:sp>
      <p:sp>
        <p:nvSpPr>
          <p:cNvPr id="12" name="TextBox 11">
            <a:extLst>
              <a:ext uri="{FF2B5EF4-FFF2-40B4-BE49-F238E27FC236}">
                <a16:creationId xmlns:a16="http://schemas.microsoft.com/office/drawing/2014/main" id="{5C6A1DFD-547D-9F44-A5D8-AF1E5F5440C9}"/>
              </a:ext>
            </a:extLst>
          </p:cNvPr>
          <p:cNvSpPr txBox="1"/>
          <p:nvPr/>
        </p:nvSpPr>
        <p:spPr>
          <a:xfrm>
            <a:off x="208692" y="1763938"/>
            <a:ext cx="6094562" cy="3416320"/>
          </a:xfrm>
          <a:prstGeom prst="rect">
            <a:avLst/>
          </a:prstGeom>
          <a:noFill/>
        </p:spPr>
        <p:txBody>
          <a:bodyPr wrap="square">
            <a:spAutoFit/>
          </a:bodyPr>
          <a:lstStyle/>
          <a:p>
            <a:r>
              <a:rPr lang="en-US" dirty="0">
                <a:solidFill>
                  <a:schemeClr val="bg1"/>
                </a:solidFill>
                <a:latin typeface="Times New Roman" panose="02020603050405020304" pitchFamily="18" charset="0"/>
              </a:rPr>
              <a:t>Open the downloaded authenticator application. User prompts the authenticator app to add a new authentication account (i.e., clicking a plus sign or selecting, “Get Started”). Select “Scan QR Code” &gt; if it asks if for a personal or work account, select work &gt; the application will provide a camera view indicating to scan the QR code for the MFA set-up page. This is the point that the QR code provided at https://login.dso.mil needs scanned. </a:t>
            </a:r>
          </a:p>
          <a:p>
            <a:endParaRPr lang="en-US" dirty="0">
              <a:solidFill>
                <a:schemeClr val="bg1"/>
              </a:solidFill>
              <a:latin typeface="Times New Roman" panose="02020603050405020304" pitchFamily="18" charset="0"/>
            </a:endParaRPr>
          </a:p>
          <a:p>
            <a:r>
              <a:rPr lang="en-US" dirty="0">
                <a:solidFill>
                  <a:srgbClr val="FF0000"/>
                </a:solidFill>
                <a:latin typeface="Times New Roman" panose="02020603050405020304" pitchFamily="18" charset="0"/>
              </a:rPr>
              <a:t>User will need a new Six Digit Code each time they log in without a CAC.</a:t>
            </a:r>
          </a:p>
          <a:p>
            <a:endParaRPr lang="en-US" dirty="0">
              <a:solidFill>
                <a:srgbClr val="FF0000"/>
              </a:solidFill>
              <a:latin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133955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BCDF95-5FF4-A346-BD1F-F449E35C7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2A693-5564-DF59-8AC3-C8BD6A46EC36}"/>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Login</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6C5704E9-C01A-CDD3-4A9A-990A2AE70803}"/>
              </a:ext>
            </a:extLst>
          </p:cNvPr>
          <p:cNvSpPr>
            <a:spLocks noGrp="1"/>
          </p:cNvSpPr>
          <p:nvPr>
            <p:ph idx="1"/>
          </p:nvPr>
        </p:nvSpPr>
        <p:spPr>
          <a:xfrm>
            <a:off x="165451" y="1042789"/>
            <a:ext cx="5726393" cy="4987739"/>
          </a:xfrm>
        </p:spPr>
        <p:txBody>
          <a:bodyPr>
            <a:noAutofit/>
          </a:bodyPr>
          <a:lstStyle/>
          <a:p>
            <a:pPr marL="0" indent="0">
              <a:buNone/>
            </a:pPr>
            <a:r>
              <a:rPr lang="en-US" sz="1800" dirty="0">
                <a:solidFill>
                  <a:srgbClr val="52A1FD"/>
                </a:solidFill>
                <a:latin typeface="Catamaran"/>
              </a:rPr>
              <a:t>Step 6</a:t>
            </a:r>
          </a:p>
          <a:p>
            <a:pPr marL="0" indent="0">
              <a:buNone/>
            </a:pPr>
            <a:r>
              <a:rPr lang="en-US" sz="1800" b="1" dirty="0">
                <a:solidFill>
                  <a:schemeClr val="bg1"/>
                </a:solidFill>
                <a:latin typeface="Catamaran"/>
              </a:rPr>
              <a:t>Download P1 </a:t>
            </a:r>
            <a:r>
              <a:rPr lang="en-US" sz="1800" b="1" dirty="0" err="1">
                <a:solidFill>
                  <a:schemeClr val="bg1"/>
                </a:solidFill>
                <a:latin typeface="Catamaran"/>
              </a:rPr>
              <a:t>ChatOps</a:t>
            </a:r>
            <a:r>
              <a:rPr lang="en-US" sz="1800" b="1" dirty="0">
                <a:solidFill>
                  <a:schemeClr val="bg1"/>
                </a:solidFill>
                <a:latin typeface="Catamaran"/>
              </a:rPr>
              <a:t> App</a:t>
            </a:r>
          </a:p>
          <a:p>
            <a:pPr marL="0" indent="0">
              <a:buNone/>
            </a:pPr>
            <a:endParaRPr lang="en-US" sz="1800" dirty="0">
              <a:solidFill>
                <a:srgbClr val="52A1FD"/>
              </a:solidFill>
              <a:latin typeface="Catamaran"/>
            </a:endParaRPr>
          </a:p>
          <a:p>
            <a:pPr marL="0" indent="0">
              <a:buNone/>
            </a:pPr>
            <a:endParaRPr lang="en-US" sz="1800" dirty="0">
              <a:solidFill>
                <a:schemeClr val="bg1">
                  <a:lumMod val="95000"/>
                </a:schemeClr>
              </a:solidFill>
            </a:endParaRPr>
          </a:p>
          <a:p>
            <a:pPr marL="0" indent="0">
              <a:buNone/>
            </a:pPr>
            <a:endParaRPr lang="en-US" sz="1800" dirty="0">
              <a:solidFill>
                <a:srgbClr val="52A1FD"/>
              </a:solidFill>
              <a:latin typeface="Catamaran"/>
            </a:endParaRPr>
          </a:p>
          <a:p>
            <a:pPr marL="0" indent="0">
              <a:buNone/>
            </a:pPr>
            <a:endParaRPr lang="en-US" sz="1800" dirty="0">
              <a:solidFill>
                <a:srgbClr val="52A1FD"/>
              </a:solidFill>
              <a:latin typeface="Catamaran"/>
            </a:endParaRPr>
          </a:p>
          <a:p>
            <a:pPr marL="0" indent="0">
              <a:buNone/>
            </a:pPr>
            <a:endParaRPr lang="en-US" sz="1800" dirty="0">
              <a:solidFill>
                <a:srgbClr val="52A1FD"/>
              </a:solidFill>
              <a:latin typeface="Catamaran"/>
            </a:endParaRPr>
          </a:p>
          <a:p>
            <a:pPr marL="0" indent="0">
              <a:buNone/>
            </a:pPr>
            <a:r>
              <a:rPr lang="en-US" sz="1800" dirty="0">
                <a:solidFill>
                  <a:srgbClr val="52A1FD"/>
                </a:solidFill>
                <a:latin typeface="Catamaran"/>
              </a:rPr>
              <a:t>Step 6.1</a:t>
            </a:r>
          </a:p>
          <a:p>
            <a:pPr marL="0" indent="0">
              <a:buNone/>
            </a:pPr>
            <a:r>
              <a:rPr lang="en-US" sz="1800" dirty="0">
                <a:solidFill>
                  <a:schemeClr val="bg1">
                    <a:lumMod val="95000"/>
                  </a:schemeClr>
                </a:solidFill>
              </a:rPr>
              <a:t>Login to P1 </a:t>
            </a:r>
            <a:r>
              <a:rPr lang="en-US" sz="1800" dirty="0" err="1">
                <a:solidFill>
                  <a:schemeClr val="bg1">
                    <a:lumMod val="95000"/>
                  </a:schemeClr>
                </a:solidFill>
              </a:rPr>
              <a:t>ChatOps</a:t>
            </a:r>
            <a:r>
              <a:rPr lang="en-US" sz="1800" dirty="0">
                <a:solidFill>
                  <a:schemeClr val="bg1">
                    <a:lumMod val="95000"/>
                  </a:schemeClr>
                </a:solidFill>
              </a:rPr>
              <a:t> App Using Code from Authenticator App (THE MOMENT YOU’VE BEEN WAITING FOR!)</a:t>
            </a:r>
          </a:p>
          <a:p>
            <a:pPr marL="0" indent="0">
              <a:buNone/>
            </a:pPr>
            <a:r>
              <a:rPr lang="en-US" sz="1800" dirty="0">
                <a:solidFill>
                  <a:schemeClr val="bg1">
                    <a:lumMod val="95000"/>
                  </a:schemeClr>
                </a:solidFill>
              </a:rPr>
              <a:t>Under server, enter the server URL, such as </a:t>
            </a:r>
            <a:r>
              <a:rPr lang="en-US" sz="1800" dirty="0">
                <a:solidFill>
                  <a:schemeClr val="bg1">
                    <a:lumMod val="95000"/>
                  </a:schemeClr>
                </a:solidFill>
                <a:hlinkClick r:id="rId3"/>
              </a:rPr>
              <a:t>https://chat.il4.dso.mil</a:t>
            </a:r>
            <a:r>
              <a:rPr lang="en-US" sz="1800" dirty="0">
                <a:solidFill>
                  <a:schemeClr val="bg1">
                    <a:lumMod val="95000"/>
                  </a:schemeClr>
                </a:solidFill>
              </a:rPr>
              <a:t> . Server name is recommended to be IL4 or CUI. Once </a:t>
            </a:r>
            <a:r>
              <a:rPr lang="en-US" sz="1800" i="1" dirty="0">
                <a:solidFill>
                  <a:schemeClr val="bg1">
                    <a:lumMod val="95000"/>
                  </a:schemeClr>
                </a:solidFill>
              </a:rPr>
              <a:t>Connect </a:t>
            </a:r>
            <a:r>
              <a:rPr lang="en-US" sz="1800" dirty="0">
                <a:solidFill>
                  <a:schemeClr val="bg1">
                    <a:lumMod val="95000"/>
                  </a:schemeClr>
                </a:solidFill>
              </a:rPr>
              <a:t>is selected, the login process will be transitioned into a </a:t>
            </a:r>
            <a:r>
              <a:rPr lang="en-US" sz="1800" dirty="0" err="1">
                <a:solidFill>
                  <a:schemeClr val="bg1">
                    <a:lumMod val="95000"/>
                  </a:schemeClr>
                </a:solidFill>
              </a:rPr>
              <a:t>browers</a:t>
            </a:r>
            <a:r>
              <a:rPr lang="en-US" sz="1800" dirty="0">
                <a:solidFill>
                  <a:schemeClr val="bg1">
                    <a:lumMod val="95000"/>
                  </a:schemeClr>
                </a:solidFill>
              </a:rPr>
              <a:t> for the user to </a:t>
            </a:r>
            <a:r>
              <a:rPr lang="en-US" sz="1800" dirty="0" err="1">
                <a:solidFill>
                  <a:schemeClr val="bg1">
                    <a:lumMod val="95000"/>
                  </a:schemeClr>
                </a:solidFill>
              </a:rPr>
              <a:t>entere</a:t>
            </a:r>
            <a:r>
              <a:rPr lang="en-US" sz="1800" dirty="0">
                <a:solidFill>
                  <a:schemeClr val="bg1">
                    <a:lumMod val="95000"/>
                  </a:schemeClr>
                </a:solidFill>
              </a:rPr>
              <a:t> their username and password. (Continue to next slide)</a:t>
            </a:r>
          </a:p>
          <a:p>
            <a:pPr marL="0" indent="0">
              <a:buNone/>
            </a:pPr>
            <a:endParaRPr lang="en-US" sz="1800" dirty="0">
              <a:solidFill>
                <a:schemeClr val="bg1"/>
              </a:solidFill>
            </a:endParaRPr>
          </a:p>
        </p:txBody>
      </p:sp>
      <p:sp>
        <p:nvSpPr>
          <p:cNvPr id="4" name="TextBox 3">
            <a:extLst>
              <a:ext uri="{FF2B5EF4-FFF2-40B4-BE49-F238E27FC236}">
                <a16:creationId xmlns:a16="http://schemas.microsoft.com/office/drawing/2014/main" id="{77B6783E-2131-AF3B-A2AF-DD9A52B57A25}"/>
              </a:ext>
            </a:extLst>
          </p:cNvPr>
          <p:cNvSpPr txBox="1"/>
          <p:nvPr/>
        </p:nvSpPr>
        <p:spPr>
          <a:xfrm>
            <a:off x="-264243" y="6506546"/>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pic>
        <p:nvPicPr>
          <p:cNvPr id="9" name="Picture 8">
            <a:extLst>
              <a:ext uri="{FF2B5EF4-FFF2-40B4-BE49-F238E27FC236}">
                <a16:creationId xmlns:a16="http://schemas.microsoft.com/office/drawing/2014/main" id="{3C677D95-C8BB-1BDC-44D1-02676C003029}"/>
              </a:ext>
            </a:extLst>
          </p:cNvPr>
          <p:cNvPicPr>
            <a:picLocks noChangeAspect="1"/>
          </p:cNvPicPr>
          <p:nvPr/>
        </p:nvPicPr>
        <p:blipFill>
          <a:blip r:embed="rId4"/>
          <a:stretch>
            <a:fillRect/>
          </a:stretch>
        </p:blipFill>
        <p:spPr>
          <a:xfrm>
            <a:off x="3028648" y="827476"/>
            <a:ext cx="3746811" cy="1148576"/>
          </a:xfrm>
          <a:prstGeom prst="rect">
            <a:avLst/>
          </a:prstGeom>
        </p:spPr>
      </p:pic>
      <p:pic>
        <p:nvPicPr>
          <p:cNvPr id="14" name="Picture 13">
            <a:extLst>
              <a:ext uri="{FF2B5EF4-FFF2-40B4-BE49-F238E27FC236}">
                <a16:creationId xmlns:a16="http://schemas.microsoft.com/office/drawing/2014/main" id="{6612F7BB-288B-D3A3-0602-B6FA888DF61C}"/>
              </a:ext>
            </a:extLst>
          </p:cNvPr>
          <p:cNvPicPr>
            <a:picLocks noChangeAspect="1"/>
          </p:cNvPicPr>
          <p:nvPr/>
        </p:nvPicPr>
        <p:blipFill>
          <a:blip r:embed="rId5"/>
          <a:stretch>
            <a:fillRect/>
          </a:stretch>
        </p:blipFill>
        <p:spPr>
          <a:xfrm>
            <a:off x="7066756" y="506941"/>
            <a:ext cx="2019167" cy="2019167"/>
          </a:xfrm>
          <a:prstGeom prst="rect">
            <a:avLst/>
          </a:prstGeom>
        </p:spPr>
      </p:pic>
      <p:pic>
        <p:nvPicPr>
          <p:cNvPr id="16" name="Picture 15">
            <a:extLst>
              <a:ext uri="{FF2B5EF4-FFF2-40B4-BE49-F238E27FC236}">
                <a16:creationId xmlns:a16="http://schemas.microsoft.com/office/drawing/2014/main" id="{ACBDC6DB-2168-50D4-33BF-BBD8EB42131A}"/>
              </a:ext>
            </a:extLst>
          </p:cNvPr>
          <p:cNvPicPr>
            <a:picLocks noChangeAspect="1"/>
          </p:cNvPicPr>
          <p:nvPr/>
        </p:nvPicPr>
        <p:blipFill>
          <a:blip r:embed="rId6"/>
          <a:stretch>
            <a:fillRect/>
          </a:stretch>
        </p:blipFill>
        <p:spPr>
          <a:xfrm>
            <a:off x="9377218" y="506941"/>
            <a:ext cx="2019167" cy="2019167"/>
          </a:xfrm>
          <a:prstGeom prst="rect">
            <a:avLst/>
          </a:prstGeom>
        </p:spPr>
      </p:pic>
      <p:pic>
        <p:nvPicPr>
          <p:cNvPr id="18" name="Picture 17">
            <a:extLst>
              <a:ext uri="{FF2B5EF4-FFF2-40B4-BE49-F238E27FC236}">
                <a16:creationId xmlns:a16="http://schemas.microsoft.com/office/drawing/2014/main" id="{1DAFA07A-3911-B721-7F8F-0CFC40FD304A}"/>
              </a:ext>
            </a:extLst>
          </p:cNvPr>
          <p:cNvPicPr>
            <a:picLocks noChangeAspect="1"/>
          </p:cNvPicPr>
          <p:nvPr/>
        </p:nvPicPr>
        <p:blipFill>
          <a:blip r:embed="rId7"/>
          <a:stretch>
            <a:fillRect/>
          </a:stretch>
        </p:blipFill>
        <p:spPr>
          <a:xfrm>
            <a:off x="6096004" y="2771047"/>
            <a:ext cx="5137385" cy="3797852"/>
          </a:xfrm>
          <a:prstGeom prst="rect">
            <a:avLst/>
          </a:prstGeom>
        </p:spPr>
      </p:pic>
      <p:sp>
        <p:nvSpPr>
          <p:cNvPr id="19" name="TextBox 18">
            <a:extLst>
              <a:ext uri="{FF2B5EF4-FFF2-40B4-BE49-F238E27FC236}">
                <a16:creationId xmlns:a16="http://schemas.microsoft.com/office/drawing/2014/main" id="{A037ADF0-55AB-B3D2-0AD9-19B6EEEB9328}"/>
              </a:ext>
            </a:extLst>
          </p:cNvPr>
          <p:cNvSpPr txBox="1"/>
          <p:nvPr/>
        </p:nvSpPr>
        <p:spPr>
          <a:xfrm>
            <a:off x="7066753" y="117909"/>
            <a:ext cx="5911832" cy="369332"/>
          </a:xfrm>
          <a:prstGeom prst="rect">
            <a:avLst/>
          </a:prstGeom>
          <a:noFill/>
        </p:spPr>
        <p:txBody>
          <a:bodyPr wrap="square" rtlCol="0">
            <a:spAutoFit/>
          </a:bodyPr>
          <a:lstStyle/>
          <a:p>
            <a:r>
              <a:rPr lang="en-US" dirty="0">
                <a:solidFill>
                  <a:schemeClr val="bg1"/>
                </a:solidFill>
              </a:rPr>
              <a:t>              IOS                                 ANDROID</a:t>
            </a:r>
          </a:p>
        </p:txBody>
      </p:sp>
    </p:spTree>
    <p:extLst>
      <p:ext uri="{BB962C8B-B14F-4D97-AF65-F5344CB8AC3E}">
        <p14:creationId xmlns:p14="http://schemas.microsoft.com/office/powerpoint/2010/main" val="425792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A17CAE-3DEA-8DCF-CB93-BE0805E02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AA7ED-F020-4EA0-9AAA-B9A1EFC567D7}"/>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Login</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AA041A9C-48BE-5A1C-BFD6-9C34FC1CD0A5}"/>
              </a:ext>
            </a:extLst>
          </p:cNvPr>
          <p:cNvSpPr>
            <a:spLocks noGrp="1"/>
          </p:cNvSpPr>
          <p:nvPr>
            <p:ph idx="1"/>
          </p:nvPr>
        </p:nvSpPr>
        <p:spPr>
          <a:xfrm>
            <a:off x="165451" y="1042789"/>
            <a:ext cx="5726393" cy="4386036"/>
          </a:xfrm>
        </p:spPr>
        <p:txBody>
          <a:bodyPr>
            <a:noAutofit/>
          </a:bodyPr>
          <a:lstStyle/>
          <a:p>
            <a:pPr marL="0" indent="0">
              <a:buNone/>
            </a:pPr>
            <a:endParaRPr lang="en-US" sz="1800" dirty="0">
              <a:solidFill>
                <a:srgbClr val="52A1FD"/>
              </a:solidFill>
              <a:latin typeface="Catamaran"/>
            </a:endParaRPr>
          </a:p>
          <a:p>
            <a:pPr marL="0" indent="0">
              <a:buNone/>
            </a:pPr>
            <a:endParaRPr lang="en-US" sz="1800" dirty="0">
              <a:solidFill>
                <a:schemeClr val="bg1"/>
              </a:solidFill>
            </a:endParaRPr>
          </a:p>
        </p:txBody>
      </p:sp>
      <p:sp>
        <p:nvSpPr>
          <p:cNvPr id="4" name="TextBox 3">
            <a:extLst>
              <a:ext uri="{FF2B5EF4-FFF2-40B4-BE49-F238E27FC236}">
                <a16:creationId xmlns:a16="http://schemas.microsoft.com/office/drawing/2014/main" id="{72EA7D73-B62B-28F9-6B4B-92053CAB61AD}"/>
              </a:ext>
            </a:extLst>
          </p:cNvPr>
          <p:cNvSpPr txBox="1"/>
          <p:nvPr/>
        </p:nvSpPr>
        <p:spPr>
          <a:xfrm>
            <a:off x="-264243" y="6506546"/>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pic>
        <p:nvPicPr>
          <p:cNvPr id="8" name="Picture 7">
            <a:extLst>
              <a:ext uri="{FF2B5EF4-FFF2-40B4-BE49-F238E27FC236}">
                <a16:creationId xmlns:a16="http://schemas.microsoft.com/office/drawing/2014/main" id="{0BD3886F-AB02-477B-2E6A-6E8FC7F61F4A}"/>
              </a:ext>
            </a:extLst>
          </p:cNvPr>
          <p:cNvPicPr>
            <a:picLocks noChangeAspect="1"/>
          </p:cNvPicPr>
          <p:nvPr/>
        </p:nvPicPr>
        <p:blipFill>
          <a:blip r:embed="rId3"/>
          <a:stretch>
            <a:fillRect/>
          </a:stretch>
        </p:blipFill>
        <p:spPr>
          <a:xfrm>
            <a:off x="4009893" y="853739"/>
            <a:ext cx="7917867" cy="5287147"/>
          </a:xfrm>
          <a:prstGeom prst="rect">
            <a:avLst/>
          </a:prstGeom>
        </p:spPr>
      </p:pic>
      <p:sp>
        <p:nvSpPr>
          <p:cNvPr id="11" name="TextBox 10">
            <a:extLst>
              <a:ext uri="{FF2B5EF4-FFF2-40B4-BE49-F238E27FC236}">
                <a16:creationId xmlns:a16="http://schemas.microsoft.com/office/drawing/2014/main" id="{07322584-2A5C-C672-DC64-6FCB599AA614}"/>
              </a:ext>
            </a:extLst>
          </p:cNvPr>
          <p:cNvSpPr txBox="1"/>
          <p:nvPr/>
        </p:nvSpPr>
        <p:spPr>
          <a:xfrm>
            <a:off x="264244" y="2620151"/>
            <a:ext cx="3450567" cy="1754326"/>
          </a:xfrm>
          <a:prstGeom prst="rect">
            <a:avLst/>
          </a:prstGeom>
          <a:noFill/>
        </p:spPr>
        <p:txBody>
          <a:bodyPr wrap="square" rtlCol="0">
            <a:spAutoFit/>
          </a:bodyPr>
          <a:lstStyle/>
          <a:p>
            <a:r>
              <a:rPr lang="en-US" dirty="0">
                <a:solidFill>
                  <a:schemeClr val="bg1"/>
                </a:solidFill>
              </a:rPr>
              <a:t>Once MFA Log In is selected, the next screen prompts </a:t>
            </a:r>
            <a:r>
              <a:rPr lang="en-US" i="1" dirty="0">
                <a:solidFill>
                  <a:schemeClr val="bg1"/>
                </a:solidFill>
              </a:rPr>
              <a:t>Six digit code. Open the downloaded authenticator app. Copy the code from the </a:t>
            </a:r>
            <a:r>
              <a:rPr lang="en-US" i="1" dirty="0" err="1">
                <a:solidFill>
                  <a:schemeClr val="bg1"/>
                </a:solidFill>
              </a:rPr>
              <a:t>DevSecOps</a:t>
            </a:r>
            <a:r>
              <a:rPr lang="en-US" i="1" dirty="0">
                <a:solidFill>
                  <a:schemeClr val="bg1"/>
                </a:solidFill>
              </a:rPr>
              <a:t> Collaboration Workspace authentication.</a:t>
            </a:r>
          </a:p>
        </p:txBody>
      </p:sp>
    </p:spTree>
    <p:extLst>
      <p:ext uri="{BB962C8B-B14F-4D97-AF65-F5344CB8AC3E}">
        <p14:creationId xmlns:p14="http://schemas.microsoft.com/office/powerpoint/2010/main" val="135064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CF6B74-E48A-7FAF-0A66-4D15B2A88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DCE49-9CE0-6A28-E59D-D36DADEFFBD0}"/>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Login</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181291A8-5240-9890-2E5C-873D690F695B}"/>
              </a:ext>
            </a:extLst>
          </p:cNvPr>
          <p:cNvSpPr>
            <a:spLocks noGrp="1"/>
          </p:cNvSpPr>
          <p:nvPr>
            <p:ph idx="1"/>
          </p:nvPr>
        </p:nvSpPr>
        <p:spPr>
          <a:xfrm>
            <a:off x="165451" y="1042789"/>
            <a:ext cx="5726393" cy="4386036"/>
          </a:xfrm>
        </p:spPr>
        <p:txBody>
          <a:bodyPr>
            <a:noAutofit/>
          </a:bodyPr>
          <a:lstStyle/>
          <a:p>
            <a:pPr marL="0" indent="0">
              <a:buNone/>
            </a:pPr>
            <a:endParaRPr lang="en-US" sz="1800" dirty="0">
              <a:solidFill>
                <a:schemeClr val="bg1"/>
              </a:solidFill>
              <a:latin typeface="Catamaran"/>
            </a:endParaRPr>
          </a:p>
          <a:p>
            <a:pPr marL="0" indent="0">
              <a:buNone/>
            </a:pPr>
            <a:endParaRPr lang="en-US" sz="1800" dirty="0">
              <a:solidFill>
                <a:schemeClr val="bg1"/>
              </a:solidFill>
            </a:endParaRPr>
          </a:p>
        </p:txBody>
      </p:sp>
      <p:sp>
        <p:nvSpPr>
          <p:cNvPr id="4" name="TextBox 3">
            <a:extLst>
              <a:ext uri="{FF2B5EF4-FFF2-40B4-BE49-F238E27FC236}">
                <a16:creationId xmlns:a16="http://schemas.microsoft.com/office/drawing/2014/main" id="{24AAC3F3-83EC-C238-F7C1-9732A417BDD2}"/>
              </a:ext>
            </a:extLst>
          </p:cNvPr>
          <p:cNvSpPr txBox="1"/>
          <p:nvPr/>
        </p:nvSpPr>
        <p:spPr>
          <a:xfrm>
            <a:off x="-264243" y="6506546"/>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pic>
        <p:nvPicPr>
          <p:cNvPr id="6" name="Picture 5">
            <a:extLst>
              <a:ext uri="{FF2B5EF4-FFF2-40B4-BE49-F238E27FC236}">
                <a16:creationId xmlns:a16="http://schemas.microsoft.com/office/drawing/2014/main" id="{70132328-29DC-4501-2703-025D8D14D8D7}"/>
              </a:ext>
            </a:extLst>
          </p:cNvPr>
          <p:cNvPicPr>
            <a:picLocks noChangeAspect="1"/>
          </p:cNvPicPr>
          <p:nvPr/>
        </p:nvPicPr>
        <p:blipFill>
          <a:blip r:embed="rId3"/>
          <a:stretch>
            <a:fillRect/>
          </a:stretch>
        </p:blipFill>
        <p:spPr>
          <a:xfrm>
            <a:off x="5105214" y="432214"/>
            <a:ext cx="6822547" cy="5781038"/>
          </a:xfrm>
          <a:prstGeom prst="rect">
            <a:avLst/>
          </a:prstGeom>
        </p:spPr>
      </p:pic>
      <p:sp>
        <p:nvSpPr>
          <p:cNvPr id="7" name="TextBox 6">
            <a:extLst>
              <a:ext uri="{FF2B5EF4-FFF2-40B4-BE49-F238E27FC236}">
                <a16:creationId xmlns:a16="http://schemas.microsoft.com/office/drawing/2014/main" id="{CF9A5929-443E-D3E5-1FB0-1A6CB77ACF7A}"/>
              </a:ext>
            </a:extLst>
          </p:cNvPr>
          <p:cNvSpPr txBox="1"/>
          <p:nvPr/>
        </p:nvSpPr>
        <p:spPr>
          <a:xfrm>
            <a:off x="301926" y="1042789"/>
            <a:ext cx="4321833" cy="2585323"/>
          </a:xfrm>
          <a:prstGeom prst="rect">
            <a:avLst/>
          </a:prstGeom>
          <a:noFill/>
        </p:spPr>
        <p:txBody>
          <a:bodyPr wrap="square" rtlCol="0">
            <a:spAutoFit/>
          </a:bodyPr>
          <a:lstStyle/>
          <a:p>
            <a:r>
              <a:rPr lang="en-US" dirty="0">
                <a:solidFill>
                  <a:schemeClr val="bg1"/>
                </a:solidFill>
              </a:rPr>
              <a:t>Switch back to the browser, and paste the code. Select MFA Log In. The next page will indicate “Authentication Successful” and reroute back to the P1 </a:t>
            </a:r>
            <a:r>
              <a:rPr lang="en-US" dirty="0" err="1">
                <a:solidFill>
                  <a:schemeClr val="bg1"/>
                </a:solidFill>
              </a:rPr>
              <a:t>ChatOps</a:t>
            </a:r>
            <a:r>
              <a:rPr lang="en-US" dirty="0">
                <a:solidFill>
                  <a:schemeClr val="bg1"/>
                </a:solidFill>
              </a:rPr>
              <a:t> App, logged in. </a:t>
            </a:r>
          </a:p>
          <a:p>
            <a:endParaRPr lang="en-US" dirty="0">
              <a:solidFill>
                <a:schemeClr val="bg1"/>
              </a:solidFill>
            </a:endParaRPr>
          </a:p>
          <a:p>
            <a:endParaRPr lang="en-US" dirty="0">
              <a:solidFill>
                <a:schemeClr val="bg1"/>
              </a:solidFill>
            </a:endParaRPr>
          </a:p>
          <a:p>
            <a:r>
              <a:rPr lang="en-US" dirty="0">
                <a:solidFill>
                  <a:srgbClr val="FFFF00"/>
                </a:solidFill>
              </a:rPr>
              <a:t>Please see Altus Channels that we would like you in on the next slide. Thank you</a:t>
            </a:r>
          </a:p>
        </p:txBody>
      </p:sp>
    </p:spTree>
    <p:extLst>
      <p:ext uri="{BB962C8B-B14F-4D97-AF65-F5344CB8AC3E}">
        <p14:creationId xmlns:p14="http://schemas.microsoft.com/office/powerpoint/2010/main" val="94255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D00F76-AE8D-477B-1469-918ECC4F9E8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70DF578-C380-18A1-70D9-1EC7BF265A32}"/>
              </a:ext>
            </a:extLst>
          </p:cNvPr>
          <p:cNvSpPr txBox="1"/>
          <p:nvPr/>
        </p:nvSpPr>
        <p:spPr>
          <a:xfrm>
            <a:off x="4043801" y="6258774"/>
            <a:ext cx="4104408"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
        <p:nvSpPr>
          <p:cNvPr id="10" name="TextBox 9">
            <a:extLst>
              <a:ext uri="{FF2B5EF4-FFF2-40B4-BE49-F238E27FC236}">
                <a16:creationId xmlns:a16="http://schemas.microsoft.com/office/drawing/2014/main" id="{3F27E014-15D6-33F9-6377-A98F3A22EC20}"/>
              </a:ext>
            </a:extLst>
          </p:cNvPr>
          <p:cNvSpPr txBox="1"/>
          <p:nvPr/>
        </p:nvSpPr>
        <p:spPr>
          <a:xfrm>
            <a:off x="757445" y="344133"/>
            <a:ext cx="9208845" cy="5262979"/>
          </a:xfrm>
          <a:prstGeom prst="rect">
            <a:avLst/>
          </a:prstGeom>
          <a:noFill/>
        </p:spPr>
        <p:txBody>
          <a:bodyPr wrap="square">
            <a:spAutoFit/>
          </a:bodyPr>
          <a:lstStyle/>
          <a:p>
            <a:endParaRPr lang="en-US" sz="2800" dirty="0">
              <a:solidFill>
                <a:schemeClr val="bg1"/>
              </a:solidFill>
            </a:endParaRPr>
          </a:p>
          <a:p>
            <a:r>
              <a:rPr lang="en-US" sz="2800" dirty="0">
                <a:solidFill>
                  <a:srgbClr val="FF0000"/>
                </a:solidFill>
              </a:rPr>
              <a:t>Student Admin - Students</a:t>
            </a:r>
          </a:p>
          <a:p>
            <a:r>
              <a:rPr lang="en-US" sz="2800" dirty="0">
                <a:solidFill>
                  <a:schemeClr val="bg1"/>
                </a:solidFill>
              </a:rPr>
              <a:t>https://chat.il4.dso.mil/usaf-97trs/channels/student-admin---students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a:p>
            <a:endParaRPr lang="en-US" sz="2800" dirty="0">
              <a:solidFill>
                <a:schemeClr val="bg1"/>
              </a:solidFill>
            </a:endParaRPr>
          </a:p>
          <a:p>
            <a:endParaRPr lang="en-US" sz="2800" dirty="0">
              <a:solidFill>
                <a:schemeClr val="bg1"/>
              </a:solidFill>
            </a:endParaRPr>
          </a:p>
        </p:txBody>
      </p:sp>
      <p:pic>
        <p:nvPicPr>
          <p:cNvPr id="14" name="Picture 13" descr="Qr code&#10;&#10;AI-generated content may be incorrect.">
            <a:extLst>
              <a:ext uri="{FF2B5EF4-FFF2-40B4-BE49-F238E27FC236}">
                <a16:creationId xmlns:a16="http://schemas.microsoft.com/office/drawing/2014/main" id="{504DCAB6-6816-2FFB-E348-83558ED5F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383" y="1948172"/>
            <a:ext cx="3984771" cy="3984771"/>
          </a:xfrm>
          <a:prstGeom prst="rect">
            <a:avLst/>
          </a:prstGeom>
        </p:spPr>
      </p:pic>
    </p:spTree>
    <p:extLst>
      <p:ext uri="{BB962C8B-B14F-4D97-AF65-F5344CB8AC3E}">
        <p14:creationId xmlns:p14="http://schemas.microsoft.com/office/powerpoint/2010/main" val="740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C367DE-670E-4F8D-182D-4C08DC56AB3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CF59104-8B27-7C20-6BAD-FF1B8166B190}"/>
              </a:ext>
            </a:extLst>
          </p:cNvPr>
          <p:cNvSpPr txBox="1"/>
          <p:nvPr/>
        </p:nvSpPr>
        <p:spPr>
          <a:xfrm>
            <a:off x="4043801" y="6258770"/>
            <a:ext cx="4104408" cy="369332"/>
          </a:xfrm>
          <a:prstGeom prst="rect">
            <a:avLst/>
          </a:prstGeom>
          <a:noFill/>
        </p:spPr>
        <p:txBody>
          <a:bodyPr wrap="square" rtlCol="0">
            <a:spAutoFit/>
          </a:bodyPr>
          <a:lstStyle/>
          <a:p>
            <a:pPr algn="ctr"/>
            <a:r>
              <a:rPr lang="en-US" dirty="0">
                <a:solidFill>
                  <a:srgbClr val="00B050"/>
                </a:solidFill>
              </a:rPr>
              <a:t>CUI</a:t>
            </a:r>
          </a:p>
        </p:txBody>
      </p:sp>
      <p:sp>
        <p:nvSpPr>
          <p:cNvPr id="10" name="TextBox 9">
            <a:extLst>
              <a:ext uri="{FF2B5EF4-FFF2-40B4-BE49-F238E27FC236}">
                <a16:creationId xmlns:a16="http://schemas.microsoft.com/office/drawing/2014/main" id="{B0E944EA-918F-82C3-2F55-254343DD67AC}"/>
              </a:ext>
            </a:extLst>
          </p:cNvPr>
          <p:cNvSpPr txBox="1"/>
          <p:nvPr/>
        </p:nvSpPr>
        <p:spPr>
          <a:xfrm>
            <a:off x="378597" y="468438"/>
            <a:ext cx="9208845" cy="3108543"/>
          </a:xfrm>
          <a:prstGeom prst="rect">
            <a:avLst/>
          </a:prstGeom>
          <a:noFill/>
        </p:spPr>
        <p:txBody>
          <a:bodyPr wrap="square">
            <a:spAutoFit/>
          </a:bodyPr>
          <a:lstStyle/>
          <a:p>
            <a:r>
              <a:rPr lang="en-US" sz="2800" dirty="0">
                <a:solidFill>
                  <a:srgbClr val="FF0000"/>
                </a:solidFill>
              </a:rPr>
              <a:t>97 OG – Crew Papers</a:t>
            </a:r>
          </a:p>
          <a:p>
            <a:r>
              <a:rPr lang="en-US" sz="2800" dirty="0">
                <a:solidFill>
                  <a:schemeClr val="bg1"/>
                </a:solidFill>
              </a:rPr>
              <a:t>https://chat.il4.dso.mil/usaf-97og/channels/crewpapers</a:t>
            </a:r>
          </a:p>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a:p>
            <a:endParaRPr lang="en-US" sz="2800" dirty="0">
              <a:solidFill>
                <a:schemeClr val="bg1"/>
              </a:solidFill>
            </a:endParaRPr>
          </a:p>
          <a:p>
            <a:endParaRPr lang="en-US" sz="2800" dirty="0">
              <a:solidFill>
                <a:schemeClr val="bg1"/>
              </a:solidFill>
            </a:endParaRPr>
          </a:p>
        </p:txBody>
      </p:sp>
      <p:pic>
        <p:nvPicPr>
          <p:cNvPr id="16" name="Picture 15" descr="Qr code&#10;&#10;AI-generated content may be incorrect.">
            <a:extLst>
              <a:ext uri="{FF2B5EF4-FFF2-40B4-BE49-F238E27FC236}">
                <a16:creationId xmlns:a16="http://schemas.microsoft.com/office/drawing/2014/main" id="{A64EA1FA-3165-5B95-6EE4-7845A6B8A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469" y="1666212"/>
            <a:ext cx="4111739" cy="4111739"/>
          </a:xfrm>
          <a:prstGeom prst="rect">
            <a:avLst/>
          </a:prstGeom>
        </p:spPr>
      </p:pic>
    </p:spTree>
    <p:extLst>
      <p:ext uri="{BB962C8B-B14F-4D97-AF65-F5344CB8AC3E}">
        <p14:creationId xmlns:p14="http://schemas.microsoft.com/office/powerpoint/2010/main" val="397716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731BD5-98AE-0DE8-6ADE-A8BDC32783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C88692-7D0E-BB68-782E-5B3085260002}"/>
              </a:ext>
            </a:extLst>
          </p:cNvPr>
          <p:cNvSpPr txBox="1"/>
          <p:nvPr/>
        </p:nvSpPr>
        <p:spPr>
          <a:xfrm>
            <a:off x="4043801" y="6258774"/>
            <a:ext cx="4104408"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
        <p:nvSpPr>
          <p:cNvPr id="10" name="TextBox 9">
            <a:extLst>
              <a:ext uri="{FF2B5EF4-FFF2-40B4-BE49-F238E27FC236}">
                <a16:creationId xmlns:a16="http://schemas.microsoft.com/office/drawing/2014/main" id="{5007C45A-B985-4759-0F27-389ACC222084}"/>
              </a:ext>
            </a:extLst>
          </p:cNvPr>
          <p:cNvSpPr txBox="1"/>
          <p:nvPr/>
        </p:nvSpPr>
        <p:spPr>
          <a:xfrm>
            <a:off x="583096" y="523472"/>
            <a:ext cx="9208845" cy="1815882"/>
          </a:xfrm>
          <a:prstGeom prst="rect">
            <a:avLst/>
          </a:prstGeom>
          <a:noFill/>
        </p:spPr>
        <p:txBody>
          <a:bodyPr wrap="square">
            <a:spAutoFit/>
          </a:bodyPr>
          <a:lstStyle/>
          <a:p>
            <a:r>
              <a:rPr lang="en-US" sz="2800" dirty="0">
                <a:solidFill>
                  <a:srgbClr val="FF0000"/>
                </a:solidFill>
              </a:rPr>
              <a:t>97 OG – Flight Plans</a:t>
            </a:r>
          </a:p>
          <a:p>
            <a:r>
              <a:rPr lang="en-US" sz="2800" dirty="0">
                <a:solidFill>
                  <a:schemeClr val="bg1"/>
                </a:solidFill>
              </a:rPr>
              <a:t>https://chat.il4.dso.mil/usaf-97og/channels/97-og-flight-plans</a:t>
            </a:r>
          </a:p>
          <a:p>
            <a:endParaRPr lang="en-US" sz="2800" dirty="0">
              <a:solidFill>
                <a:schemeClr val="bg1"/>
              </a:solidFill>
            </a:endParaRPr>
          </a:p>
          <a:p>
            <a:endParaRPr lang="en-US" sz="2800" dirty="0">
              <a:solidFill>
                <a:schemeClr val="bg1"/>
              </a:solidFill>
            </a:endParaRPr>
          </a:p>
        </p:txBody>
      </p:sp>
      <p:pic>
        <p:nvPicPr>
          <p:cNvPr id="18" name="Picture 17" descr="Qr code&#10;&#10;AI-generated content may be incorrect.">
            <a:extLst>
              <a:ext uri="{FF2B5EF4-FFF2-40B4-BE49-F238E27FC236}">
                <a16:creationId xmlns:a16="http://schemas.microsoft.com/office/drawing/2014/main" id="{0FECC2EC-FAF6-B097-B53A-D9F097D86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364" y="1713455"/>
            <a:ext cx="4263281" cy="4263281"/>
          </a:xfrm>
          <a:prstGeom prst="rect">
            <a:avLst/>
          </a:prstGeom>
        </p:spPr>
      </p:pic>
    </p:spTree>
    <p:extLst>
      <p:ext uri="{BB962C8B-B14F-4D97-AF65-F5344CB8AC3E}">
        <p14:creationId xmlns:p14="http://schemas.microsoft.com/office/powerpoint/2010/main" val="275571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E7AEEC-FE1F-313A-E85D-122DBC64C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9B502-79DA-13C5-AAD5-A7222476E960}"/>
              </a:ext>
            </a:extLst>
          </p:cNvPr>
          <p:cNvSpPr>
            <a:spLocks noGrp="1"/>
          </p:cNvSpPr>
          <p:nvPr>
            <p:ph type="title"/>
          </p:nvPr>
        </p:nvSpPr>
        <p:spPr>
          <a:xfrm>
            <a:off x="838200" y="190961"/>
            <a:ext cx="10515600" cy="1325562"/>
          </a:xfrm>
        </p:spPr>
        <p:txBody>
          <a:bodyPr>
            <a:normAutofit fontScale="90000"/>
          </a:bodyPr>
          <a:lstStyle/>
          <a:p>
            <a:br>
              <a:rPr lang="en-US" dirty="0"/>
            </a:br>
            <a:r>
              <a:rPr lang="en-US" dirty="0"/>
              <a:t> </a:t>
            </a:r>
            <a:r>
              <a:rPr lang="en-US" b="1" dirty="0">
                <a:solidFill>
                  <a:schemeClr val="accent1">
                    <a:lumMod val="60000"/>
                    <a:lumOff val="40000"/>
                  </a:schemeClr>
                </a:solidFill>
              </a:rPr>
              <a:t>Quick-Switch Reference Guide</a:t>
            </a:r>
            <a:br>
              <a:rPr lang="en-US" b="1" dirty="0">
                <a:solidFill>
                  <a:schemeClr val="accent1">
                    <a:lumMod val="60000"/>
                    <a:lumOff val="40000"/>
                  </a:schemeClr>
                </a:solidFill>
              </a:rPr>
            </a:br>
            <a:r>
              <a:rPr lang="en-US" b="1" dirty="0">
                <a:solidFill>
                  <a:schemeClr val="bg1"/>
                </a:solidFill>
              </a:rPr>
              <a:t>Legacy </a:t>
            </a:r>
            <a:r>
              <a:rPr lang="en-US" b="1" dirty="0" err="1">
                <a:solidFill>
                  <a:schemeClr val="bg1"/>
                </a:solidFill>
              </a:rPr>
              <a:t>Mattermost</a:t>
            </a:r>
            <a:r>
              <a:rPr lang="en-US" b="1" dirty="0">
                <a:solidFill>
                  <a:schemeClr val="bg1"/>
                </a:solidFill>
              </a:rPr>
              <a:t> App -&gt; P1 </a:t>
            </a:r>
            <a:r>
              <a:rPr lang="en-US" b="1" dirty="0" err="1">
                <a:solidFill>
                  <a:schemeClr val="bg1"/>
                </a:solidFill>
              </a:rPr>
              <a:t>ChatOps</a:t>
            </a:r>
            <a:r>
              <a:rPr lang="en-US" b="1" dirty="0">
                <a:solidFill>
                  <a:schemeClr val="bg1"/>
                </a:solidFill>
              </a:rPr>
              <a:t> App</a:t>
            </a:r>
            <a:br>
              <a:rPr lang="en-US" dirty="0">
                <a:solidFill>
                  <a:schemeClr val="bg1">
                    <a:lumMod val="95000"/>
                  </a:schemeClr>
                </a:solidFill>
              </a:rPr>
            </a:br>
            <a:endParaRPr lang="en-US" i="1" dirty="0">
              <a:solidFill>
                <a:schemeClr val="bg1">
                  <a:lumMod val="95000"/>
                </a:schemeClr>
              </a:solidFill>
            </a:endParaRPr>
          </a:p>
        </p:txBody>
      </p:sp>
      <p:sp>
        <p:nvSpPr>
          <p:cNvPr id="4" name="TextBox 3">
            <a:extLst>
              <a:ext uri="{FF2B5EF4-FFF2-40B4-BE49-F238E27FC236}">
                <a16:creationId xmlns:a16="http://schemas.microsoft.com/office/drawing/2014/main" id="{F02BD0DE-12D7-1B12-B365-7DDA40B66CAD}"/>
              </a:ext>
            </a:extLst>
          </p:cNvPr>
          <p:cNvSpPr txBox="1"/>
          <p:nvPr/>
        </p:nvSpPr>
        <p:spPr>
          <a:xfrm>
            <a:off x="0" y="6245097"/>
            <a:ext cx="12192000"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sp>
        <p:nvSpPr>
          <p:cNvPr id="7" name="Content Placeholder 6">
            <a:extLst>
              <a:ext uri="{FF2B5EF4-FFF2-40B4-BE49-F238E27FC236}">
                <a16:creationId xmlns:a16="http://schemas.microsoft.com/office/drawing/2014/main" id="{AB5DE41D-A1CE-7A2D-A462-06F9ADDC5C71}"/>
              </a:ext>
            </a:extLst>
          </p:cNvPr>
          <p:cNvSpPr>
            <a:spLocks noGrp="1"/>
          </p:cNvSpPr>
          <p:nvPr>
            <p:ph idx="1"/>
          </p:nvPr>
        </p:nvSpPr>
        <p:spPr/>
        <p:txBody>
          <a:bodyPr/>
          <a:lstStyle/>
          <a:p>
            <a:r>
              <a:rPr lang="en-US" dirty="0">
                <a:solidFill>
                  <a:schemeClr val="bg1"/>
                </a:solidFill>
              </a:rPr>
              <a:t>Download P1 </a:t>
            </a:r>
            <a:r>
              <a:rPr lang="en-US" dirty="0" err="1">
                <a:solidFill>
                  <a:schemeClr val="bg1"/>
                </a:solidFill>
              </a:rPr>
              <a:t>ChatOps</a:t>
            </a:r>
            <a:r>
              <a:rPr lang="en-US" dirty="0">
                <a:solidFill>
                  <a:schemeClr val="bg1"/>
                </a:solidFill>
              </a:rPr>
              <a:t> App</a:t>
            </a:r>
          </a:p>
          <a:p>
            <a:endParaRPr lang="en-US" dirty="0"/>
          </a:p>
        </p:txBody>
      </p:sp>
      <p:pic>
        <p:nvPicPr>
          <p:cNvPr id="9" name="Picture 8">
            <a:extLst>
              <a:ext uri="{FF2B5EF4-FFF2-40B4-BE49-F238E27FC236}">
                <a16:creationId xmlns:a16="http://schemas.microsoft.com/office/drawing/2014/main" id="{F2F8350F-4431-EF28-5C37-AB34DDCC8AA6}"/>
              </a:ext>
            </a:extLst>
          </p:cNvPr>
          <p:cNvPicPr>
            <a:picLocks noChangeAspect="1"/>
          </p:cNvPicPr>
          <p:nvPr/>
        </p:nvPicPr>
        <p:blipFill>
          <a:blip r:embed="rId3"/>
          <a:stretch>
            <a:fillRect/>
          </a:stretch>
        </p:blipFill>
        <p:spPr>
          <a:xfrm>
            <a:off x="838201" y="2280425"/>
            <a:ext cx="3746811" cy="1148576"/>
          </a:xfrm>
          <a:prstGeom prst="rect">
            <a:avLst/>
          </a:prstGeom>
        </p:spPr>
      </p:pic>
      <p:pic>
        <p:nvPicPr>
          <p:cNvPr id="11" name="Picture 10">
            <a:extLst>
              <a:ext uri="{FF2B5EF4-FFF2-40B4-BE49-F238E27FC236}">
                <a16:creationId xmlns:a16="http://schemas.microsoft.com/office/drawing/2014/main" id="{536841AC-70A9-F938-5FAE-6759C0636100}"/>
              </a:ext>
            </a:extLst>
          </p:cNvPr>
          <p:cNvPicPr>
            <a:picLocks noChangeAspect="1"/>
          </p:cNvPicPr>
          <p:nvPr/>
        </p:nvPicPr>
        <p:blipFill>
          <a:blip r:embed="rId4"/>
          <a:stretch>
            <a:fillRect/>
          </a:stretch>
        </p:blipFill>
        <p:spPr>
          <a:xfrm>
            <a:off x="6312530" y="1789106"/>
            <a:ext cx="2230244" cy="2230244"/>
          </a:xfrm>
          <a:prstGeom prst="rect">
            <a:avLst/>
          </a:prstGeom>
        </p:spPr>
      </p:pic>
      <p:pic>
        <p:nvPicPr>
          <p:cNvPr id="13" name="Picture 12">
            <a:extLst>
              <a:ext uri="{FF2B5EF4-FFF2-40B4-BE49-F238E27FC236}">
                <a16:creationId xmlns:a16="http://schemas.microsoft.com/office/drawing/2014/main" id="{2C18E02B-76F9-72CF-A46E-1BD68840E369}"/>
              </a:ext>
            </a:extLst>
          </p:cNvPr>
          <p:cNvPicPr>
            <a:picLocks noChangeAspect="1"/>
          </p:cNvPicPr>
          <p:nvPr/>
        </p:nvPicPr>
        <p:blipFill>
          <a:blip r:embed="rId5"/>
          <a:stretch>
            <a:fillRect/>
          </a:stretch>
        </p:blipFill>
        <p:spPr>
          <a:xfrm>
            <a:off x="8735511" y="1782616"/>
            <a:ext cx="2230244" cy="2230244"/>
          </a:xfrm>
          <a:prstGeom prst="rect">
            <a:avLst/>
          </a:prstGeom>
        </p:spPr>
      </p:pic>
      <p:pic>
        <p:nvPicPr>
          <p:cNvPr id="14" name="Picture 13">
            <a:extLst>
              <a:ext uri="{FF2B5EF4-FFF2-40B4-BE49-F238E27FC236}">
                <a16:creationId xmlns:a16="http://schemas.microsoft.com/office/drawing/2014/main" id="{C809B822-078E-BD6B-E19F-9F1A91CBAC86}"/>
              </a:ext>
            </a:extLst>
          </p:cNvPr>
          <p:cNvPicPr>
            <a:picLocks noChangeAspect="1"/>
          </p:cNvPicPr>
          <p:nvPr/>
        </p:nvPicPr>
        <p:blipFill>
          <a:blip r:embed="rId6"/>
          <a:stretch>
            <a:fillRect/>
          </a:stretch>
        </p:blipFill>
        <p:spPr>
          <a:xfrm>
            <a:off x="6406169" y="1406346"/>
            <a:ext cx="5913633" cy="493819"/>
          </a:xfrm>
          <a:prstGeom prst="rect">
            <a:avLst/>
          </a:prstGeom>
        </p:spPr>
      </p:pic>
      <p:sp>
        <p:nvSpPr>
          <p:cNvPr id="18" name="TextBox 17">
            <a:extLst>
              <a:ext uri="{FF2B5EF4-FFF2-40B4-BE49-F238E27FC236}">
                <a16:creationId xmlns:a16="http://schemas.microsoft.com/office/drawing/2014/main" id="{2C0F8173-1AB8-D0EF-BBC0-2B2968F13B5F}"/>
              </a:ext>
            </a:extLst>
          </p:cNvPr>
          <p:cNvSpPr txBox="1"/>
          <p:nvPr/>
        </p:nvSpPr>
        <p:spPr>
          <a:xfrm>
            <a:off x="634016" y="3820268"/>
            <a:ext cx="10515599" cy="2800767"/>
          </a:xfrm>
          <a:prstGeom prst="rect">
            <a:avLst/>
          </a:prstGeom>
          <a:noFill/>
        </p:spPr>
        <p:txBody>
          <a:bodyPr wrap="square">
            <a:spAutoFit/>
          </a:bodyPr>
          <a:lstStyle/>
          <a:p>
            <a:endParaRPr lang="en-US" sz="1600" dirty="0">
              <a:solidFill>
                <a:srgbClr val="000000"/>
              </a:solidFill>
              <a:latin typeface="Times New Roman" panose="02020603050405020304" pitchFamily="18" charset="0"/>
            </a:endParaRPr>
          </a:p>
          <a:p>
            <a:r>
              <a:rPr lang="en-US" sz="1600" dirty="0">
                <a:solidFill>
                  <a:schemeClr val="bg1"/>
                </a:solidFill>
                <a:latin typeface="Times New Roman" panose="02020603050405020304" pitchFamily="18" charset="0"/>
              </a:rPr>
              <a:t>Everything currently done to login will remain the same in exception of using the P1 </a:t>
            </a:r>
            <a:r>
              <a:rPr lang="en-US" sz="1600" dirty="0" err="1">
                <a:solidFill>
                  <a:schemeClr val="bg1"/>
                </a:solidFill>
                <a:latin typeface="Times New Roman" panose="02020603050405020304" pitchFamily="18" charset="0"/>
              </a:rPr>
              <a:t>ChatOps</a:t>
            </a:r>
            <a:r>
              <a:rPr lang="en-US" sz="1600" dirty="0">
                <a:solidFill>
                  <a:schemeClr val="bg1"/>
                </a:solidFill>
                <a:latin typeface="Times New Roman" panose="02020603050405020304" pitchFamily="18" charset="0"/>
              </a:rPr>
              <a:t> app instead of the legacy </a:t>
            </a:r>
            <a:r>
              <a:rPr lang="en-US" sz="1600" dirty="0" err="1">
                <a:solidFill>
                  <a:schemeClr val="bg1"/>
                </a:solidFill>
                <a:latin typeface="Times New Roman" panose="02020603050405020304" pitchFamily="18" charset="0"/>
              </a:rPr>
              <a:t>Mattermost</a:t>
            </a:r>
            <a:r>
              <a:rPr lang="en-US" sz="1600" dirty="0">
                <a:solidFill>
                  <a:schemeClr val="bg1"/>
                </a:solidFill>
                <a:latin typeface="Times New Roman" panose="02020603050405020304" pitchFamily="18" charset="0"/>
              </a:rPr>
              <a:t> app. </a:t>
            </a:r>
          </a:p>
          <a:p>
            <a:endParaRPr lang="en-US" sz="1600" dirty="0">
              <a:solidFill>
                <a:schemeClr val="bg1"/>
              </a:solidFill>
              <a:latin typeface="Times New Roman" panose="02020603050405020304" pitchFamily="18" charset="0"/>
            </a:endParaRPr>
          </a:p>
          <a:p>
            <a:r>
              <a:rPr lang="en-US" sz="1600" b="1" dirty="0">
                <a:solidFill>
                  <a:schemeClr val="bg1"/>
                </a:solidFill>
                <a:latin typeface="Times New Roman" panose="02020603050405020304" pitchFamily="18" charset="0"/>
              </a:rPr>
              <a:t>Login to </a:t>
            </a:r>
            <a:r>
              <a:rPr lang="en-US" sz="1600" b="1" dirty="0" err="1">
                <a:solidFill>
                  <a:schemeClr val="bg1"/>
                </a:solidFill>
                <a:latin typeface="Times New Roman" panose="02020603050405020304" pitchFamily="18" charset="0"/>
              </a:rPr>
              <a:t>Mattermost</a:t>
            </a:r>
            <a:r>
              <a:rPr lang="en-US" sz="1600" b="1" dirty="0">
                <a:solidFill>
                  <a:schemeClr val="bg1"/>
                </a:solidFill>
                <a:latin typeface="Times New Roman" panose="02020603050405020304" pitchFamily="18" charset="0"/>
              </a:rPr>
              <a:t> P1 </a:t>
            </a:r>
            <a:r>
              <a:rPr lang="en-US" sz="1600" b="1" dirty="0" err="1">
                <a:solidFill>
                  <a:schemeClr val="bg1"/>
                </a:solidFill>
                <a:latin typeface="Times New Roman" panose="02020603050405020304" pitchFamily="18" charset="0"/>
              </a:rPr>
              <a:t>ChatOps</a:t>
            </a:r>
            <a:r>
              <a:rPr lang="en-US" sz="1600" b="1" dirty="0">
                <a:solidFill>
                  <a:schemeClr val="bg1"/>
                </a:solidFill>
                <a:latin typeface="Times New Roman" panose="02020603050405020304" pitchFamily="18" charset="0"/>
              </a:rPr>
              <a:t> App Using Code from Authenticator App. </a:t>
            </a:r>
            <a:r>
              <a:rPr lang="en-US" sz="1600" dirty="0">
                <a:solidFill>
                  <a:schemeClr val="bg1"/>
                </a:solidFill>
                <a:latin typeface="Times New Roman" panose="02020603050405020304" pitchFamily="18" charset="0"/>
              </a:rPr>
              <a:t>User opens the P1ChatOps app on their device. Under server, enter the server URL, such as: https://chat.il4.dso.mil. If IL4 server, server name is recommended to be IL4 or CUI. Once </a:t>
            </a:r>
            <a:r>
              <a:rPr lang="en-US" sz="1600" i="1" dirty="0">
                <a:solidFill>
                  <a:schemeClr val="bg1"/>
                </a:solidFill>
                <a:latin typeface="Times New Roman" panose="02020603050405020304" pitchFamily="18" charset="0"/>
              </a:rPr>
              <a:t>Connect </a:t>
            </a:r>
            <a:r>
              <a:rPr lang="en-US" sz="1600" dirty="0">
                <a:solidFill>
                  <a:schemeClr val="bg1"/>
                </a:solidFill>
                <a:latin typeface="Times New Roman" panose="02020603050405020304" pitchFamily="18" charset="0"/>
              </a:rPr>
              <a:t>is selected, the login process will be transitioned into a browser for the user to enter their username and password. Once </a:t>
            </a:r>
            <a:r>
              <a:rPr lang="en-US" sz="1600" i="1" dirty="0">
                <a:solidFill>
                  <a:schemeClr val="bg1"/>
                </a:solidFill>
                <a:latin typeface="Times New Roman" panose="02020603050405020304" pitchFamily="18" charset="0"/>
              </a:rPr>
              <a:t>MFA Log In </a:t>
            </a:r>
            <a:r>
              <a:rPr lang="en-US" sz="1600" dirty="0">
                <a:solidFill>
                  <a:schemeClr val="bg1"/>
                </a:solidFill>
                <a:latin typeface="Times New Roman" panose="02020603050405020304" pitchFamily="18" charset="0"/>
              </a:rPr>
              <a:t>is selected, the next screen prompts </a:t>
            </a:r>
            <a:r>
              <a:rPr lang="en-US" sz="1600" i="1" dirty="0">
                <a:solidFill>
                  <a:schemeClr val="bg1"/>
                </a:solidFill>
                <a:latin typeface="Times New Roman" panose="02020603050405020304" pitchFamily="18" charset="0"/>
              </a:rPr>
              <a:t>Six digit code. </a:t>
            </a:r>
            <a:r>
              <a:rPr lang="en-US" sz="1600" dirty="0">
                <a:solidFill>
                  <a:schemeClr val="bg1"/>
                </a:solidFill>
                <a:latin typeface="Times New Roman" panose="02020603050405020304" pitchFamily="18" charset="0"/>
              </a:rPr>
              <a:t>Open the downloaded authenticator app. Copy the code from the </a:t>
            </a:r>
            <a:r>
              <a:rPr lang="en-US" sz="1600" dirty="0" err="1">
                <a:solidFill>
                  <a:schemeClr val="bg1"/>
                </a:solidFill>
                <a:latin typeface="Times New Roman" panose="02020603050405020304" pitchFamily="18" charset="0"/>
              </a:rPr>
              <a:t>DevSecOps</a:t>
            </a:r>
            <a:r>
              <a:rPr lang="en-US" sz="1600" dirty="0">
                <a:solidFill>
                  <a:schemeClr val="bg1"/>
                </a:solidFill>
                <a:latin typeface="Times New Roman" panose="02020603050405020304" pitchFamily="18" charset="0"/>
              </a:rPr>
              <a:t> Collaboration Workspace authentication, switch back to the browser, and paste the code. Select </a:t>
            </a:r>
            <a:r>
              <a:rPr lang="en-US" sz="1600" i="1" dirty="0">
                <a:solidFill>
                  <a:schemeClr val="bg1"/>
                </a:solidFill>
                <a:latin typeface="Times New Roman" panose="02020603050405020304" pitchFamily="18" charset="0"/>
              </a:rPr>
              <a:t>MFA Log In. </a:t>
            </a:r>
            <a:r>
              <a:rPr lang="en-US" sz="1600" dirty="0">
                <a:solidFill>
                  <a:schemeClr val="bg1"/>
                </a:solidFill>
                <a:latin typeface="Times New Roman" panose="02020603050405020304" pitchFamily="18" charset="0"/>
              </a:rPr>
              <a:t>The next page will indicate “Authentication Successful” and reroute back to the </a:t>
            </a:r>
            <a:r>
              <a:rPr lang="en-US" sz="1600" dirty="0" err="1">
                <a:solidFill>
                  <a:schemeClr val="bg1"/>
                </a:solidFill>
                <a:latin typeface="Times New Roman" panose="02020603050405020304" pitchFamily="18" charset="0"/>
              </a:rPr>
              <a:t>Mattermost</a:t>
            </a:r>
            <a:r>
              <a:rPr lang="en-US" sz="1600" dirty="0">
                <a:solidFill>
                  <a:schemeClr val="bg1"/>
                </a:solidFill>
                <a:latin typeface="Times New Roman" panose="02020603050405020304" pitchFamily="18" charset="0"/>
              </a:rPr>
              <a:t> P1 </a:t>
            </a:r>
            <a:r>
              <a:rPr lang="en-US" sz="1600" dirty="0" err="1">
                <a:solidFill>
                  <a:schemeClr val="bg1"/>
                </a:solidFill>
                <a:latin typeface="Times New Roman" panose="02020603050405020304" pitchFamily="18" charset="0"/>
              </a:rPr>
              <a:t>ChatOps</a:t>
            </a:r>
            <a:r>
              <a:rPr lang="en-US" sz="1600" dirty="0">
                <a:solidFill>
                  <a:schemeClr val="bg1"/>
                </a:solidFill>
                <a:latin typeface="Times New Roman" panose="02020603050405020304" pitchFamily="18" charset="0"/>
              </a:rPr>
              <a:t> App, logged in. </a:t>
            </a:r>
            <a:endParaRPr lang="en-US" sz="1600" dirty="0">
              <a:solidFill>
                <a:schemeClr val="bg1"/>
              </a:solidFill>
            </a:endParaRPr>
          </a:p>
        </p:txBody>
      </p:sp>
    </p:spTree>
    <p:extLst>
      <p:ext uri="{BB962C8B-B14F-4D97-AF65-F5344CB8AC3E}">
        <p14:creationId xmlns:p14="http://schemas.microsoft.com/office/powerpoint/2010/main" val="70361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latin typeface="+mn-lt"/>
              </a:rPr>
              <a:t>Platform One General Overview</a:t>
            </a:r>
            <a:br>
              <a:rPr lang="en-US" dirty="0">
                <a:solidFill>
                  <a:schemeClr val="bg1">
                    <a:lumMod val="95000"/>
                  </a:schemeClr>
                </a:solidFill>
              </a:rPr>
            </a:br>
            <a:r>
              <a:rPr lang="en-US" sz="3600" i="1" dirty="0">
                <a:solidFill>
                  <a:schemeClr val="bg1">
                    <a:lumMod val="95000"/>
                  </a:schemeClr>
                </a:solidFill>
              </a:rPr>
              <a:t>Key areas you should know</a:t>
            </a:r>
            <a:endParaRPr lang="en-US" i="1" dirty="0">
              <a:solidFill>
                <a:schemeClr val="bg1">
                  <a:lumMod val="95000"/>
                </a:schemeClr>
              </a:solidFill>
            </a:endParaRPr>
          </a:p>
        </p:txBody>
      </p:sp>
      <p:sp>
        <p:nvSpPr>
          <p:cNvPr id="3" name="Content Placeholder 2"/>
          <p:cNvSpPr>
            <a:spLocks noGrp="1"/>
          </p:cNvSpPr>
          <p:nvPr>
            <p:ph idx="1"/>
          </p:nvPr>
        </p:nvSpPr>
        <p:spPr>
          <a:xfrm>
            <a:off x="761198" y="1609882"/>
            <a:ext cx="10515600" cy="4571762"/>
          </a:xfrm>
        </p:spPr>
        <p:txBody>
          <a:bodyPr>
            <a:noAutofit/>
          </a:bodyPr>
          <a:lstStyle/>
          <a:p>
            <a:r>
              <a:rPr lang="en-US" sz="2200" dirty="0">
                <a:solidFill>
                  <a:schemeClr val="bg1">
                    <a:lumMod val="95000"/>
                  </a:schemeClr>
                </a:solidFill>
              </a:rPr>
              <a:t>What is Platform One (P1) </a:t>
            </a:r>
            <a:r>
              <a:rPr lang="en-US" sz="2200" dirty="0" err="1">
                <a:solidFill>
                  <a:schemeClr val="bg1">
                    <a:lumMod val="95000"/>
                  </a:schemeClr>
                </a:solidFill>
              </a:rPr>
              <a:t>ChatOps</a:t>
            </a:r>
            <a:r>
              <a:rPr lang="en-US" sz="2200" dirty="0">
                <a:solidFill>
                  <a:schemeClr val="bg1">
                    <a:lumMod val="95000"/>
                  </a:schemeClr>
                </a:solidFill>
              </a:rPr>
              <a:t>?</a:t>
            </a:r>
          </a:p>
          <a:p>
            <a:r>
              <a:rPr lang="en-US" sz="2200" dirty="0">
                <a:solidFill>
                  <a:schemeClr val="bg1">
                    <a:lumMod val="95000"/>
                  </a:schemeClr>
                </a:solidFill>
              </a:rPr>
              <a:t>Platform One Profile Setup</a:t>
            </a:r>
          </a:p>
          <a:p>
            <a:r>
              <a:rPr lang="en-US" sz="2200" dirty="0">
                <a:solidFill>
                  <a:schemeClr val="bg1">
                    <a:lumMod val="95000"/>
                  </a:schemeClr>
                </a:solidFill>
              </a:rPr>
              <a:t>Platform One Registration</a:t>
            </a:r>
          </a:p>
          <a:p>
            <a:r>
              <a:rPr lang="en-US" sz="2200" dirty="0">
                <a:solidFill>
                  <a:schemeClr val="bg1">
                    <a:lumMod val="95000"/>
                  </a:schemeClr>
                </a:solidFill>
              </a:rPr>
              <a:t>Platform One Licensing</a:t>
            </a:r>
          </a:p>
          <a:p>
            <a:r>
              <a:rPr lang="en-US" sz="2200" dirty="0">
                <a:solidFill>
                  <a:schemeClr val="bg1">
                    <a:lumMod val="95000"/>
                  </a:schemeClr>
                </a:solidFill>
              </a:rPr>
              <a:t>Platform One Access</a:t>
            </a:r>
          </a:p>
          <a:p>
            <a:r>
              <a:rPr lang="en-US" sz="2200" dirty="0">
                <a:solidFill>
                  <a:schemeClr val="bg1">
                    <a:lumMod val="95000"/>
                  </a:schemeClr>
                </a:solidFill>
              </a:rPr>
              <a:t>Multifactor Authentication Setup</a:t>
            </a:r>
          </a:p>
          <a:p>
            <a:r>
              <a:rPr lang="en-US" sz="2200" dirty="0">
                <a:solidFill>
                  <a:schemeClr val="bg1">
                    <a:lumMod val="95000"/>
                  </a:schemeClr>
                </a:solidFill>
              </a:rPr>
              <a:t>Login</a:t>
            </a:r>
          </a:p>
          <a:p>
            <a:r>
              <a:rPr lang="en-US" sz="2200" dirty="0">
                <a:solidFill>
                  <a:schemeClr val="bg1">
                    <a:lumMod val="95000"/>
                  </a:schemeClr>
                </a:solidFill>
              </a:rPr>
              <a:t>Altus Student Channel QR Codes</a:t>
            </a:r>
          </a:p>
          <a:p>
            <a:r>
              <a:rPr lang="en-US" sz="2200" dirty="0">
                <a:solidFill>
                  <a:schemeClr val="bg1">
                    <a:lumMod val="95000"/>
                  </a:schemeClr>
                </a:solidFill>
              </a:rPr>
              <a:t>Quick-Switch Reference Guide (</a:t>
            </a:r>
            <a:r>
              <a:rPr lang="en-US" sz="2200" dirty="0" err="1">
                <a:solidFill>
                  <a:schemeClr val="bg1">
                    <a:lumMod val="95000"/>
                  </a:schemeClr>
                </a:solidFill>
              </a:rPr>
              <a:t>Mattermost</a:t>
            </a:r>
            <a:r>
              <a:rPr lang="en-US" sz="2200" dirty="0">
                <a:solidFill>
                  <a:schemeClr val="bg1">
                    <a:lumMod val="95000"/>
                  </a:schemeClr>
                </a:solidFill>
              </a:rPr>
              <a:t> -&gt; P1 </a:t>
            </a:r>
            <a:r>
              <a:rPr lang="en-US" sz="2200" dirty="0" err="1">
                <a:solidFill>
                  <a:schemeClr val="bg1">
                    <a:lumMod val="95000"/>
                  </a:schemeClr>
                </a:solidFill>
              </a:rPr>
              <a:t>ChatOps</a:t>
            </a:r>
            <a:r>
              <a:rPr lang="en-US" sz="2200" dirty="0">
                <a:solidFill>
                  <a:schemeClr val="bg1">
                    <a:lumMod val="95000"/>
                  </a:schemeClr>
                </a:solidFill>
              </a:rPr>
              <a:t>)</a:t>
            </a:r>
          </a:p>
          <a:p>
            <a:r>
              <a:rPr lang="en-US" sz="2200" dirty="0">
                <a:solidFill>
                  <a:schemeClr val="bg1">
                    <a:lumMod val="95000"/>
                  </a:schemeClr>
                </a:solidFill>
              </a:rPr>
              <a:t>FAQ</a:t>
            </a:r>
          </a:p>
          <a:p>
            <a:r>
              <a:rPr lang="en-US" sz="2200" dirty="0">
                <a:solidFill>
                  <a:schemeClr val="bg1">
                    <a:lumMod val="95000"/>
                  </a:schemeClr>
                </a:solidFill>
              </a:rPr>
              <a:t>Troubleshooting</a:t>
            </a:r>
          </a:p>
          <a:p>
            <a:endParaRPr lang="en-US" sz="2200" dirty="0">
              <a:solidFill>
                <a:schemeClr val="bg1">
                  <a:lumMod val="95000"/>
                </a:schemeClr>
              </a:solidFill>
            </a:endParaRPr>
          </a:p>
          <a:p>
            <a:endParaRPr lang="en-US" sz="2200" dirty="0">
              <a:solidFill>
                <a:schemeClr val="bg1">
                  <a:lumMod val="95000"/>
                </a:schemeClr>
              </a:solidFill>
            </a:endParaRPr>
          </a:p>
          <a:p>
            <a:endParaRPr lang="en-US" sz="2200" dirty="0">
              <a:solidFill>
                <a:schemeClr val="bg1">
                  <a:lumMod val="95000"/>
                </a:schemeClr>
              </a:solidFill>
            </a:endParaRPr>
          </a:p>
          <a:p>
            <a:endParaRPr lang="en-US" sz="2400" dirty="0">
              <a:solidFill>
                <a:schemeClr val="bg1">
                  <a:lumMod val="95000"/>
                </a:schemeClr>
              </a:solidFill>
            </a:endParaRPr>
          </a:p>
        </p:txBody>
      </p:sp>
      <p:sp>
        <p:nvSpPr>
          <p:cNvPr id="4" name="TextBox 3"/>
          <p:cNvSpPr txBox="1"/>
          <p:nvPr/>
        </p:nvSpPr>
        <p:spPr>
          <a:xfrm>
            <a:off x="0" y="6488673"/>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Tree>
    <p:extLst>
      <p:ext uri="{BB962C8B-B14F-4D97-AF65-F5344CB8AC3E}">
        <p14:creationId xmlns:p14="http://schemas.microsoft.com/office/powerpoint/2010/main" val="85563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DDB208-A6C1-0A92-4D52-93A167A15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46C2B-98D7-BACD-5AFF-79C926626624}"/>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Quick-Switch Reference Guide</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BE305E8A-6245-97C7-AA39-17D433FF276B}"/>
              </a:ext>
            </a:extLst>
          </p:cNvPr>
          <p:cNvSpPr>
            <a:spLocks noGrp="1"/>
          </p:cNvSpPr>
          <p:nvPr>
            <p:ph idx="1"/>
          </p:nvPr>
        </p:nvSpPr>
        <p:spPr>
          <a:xfrm>
            <a:off x="440635" y="1069649"/>
            <a:ext cx="10515600" cy="4981318"/>
          </a:xfrm>
        </p:spPr>
        <p:txBody>
          <a:bodyPr>
            <a:noAutofit/>
          </a:bodyPr>
          <a:lstStyle/>
          <a:p>
            <a:pPr marL="457181" lvl="1" indent="0">
              <a:buNone/>
            </a:pPr>
            <a:endParaRPr lang="en-US" sz="1600" dirty="0">
              <a:solidFill>
                <a:srgbClr val="0563C1"/>
              </a:solidFill>
            </a:endParaRPr>
          </a:p>
          <a:p>
            <a:pPr lvl="1"/>
            <a:endParaRPr lang="en-US" sz="2800" dirty="0">
              <a:solidFill>
                <a:schemeClr val="bg1"/>
              </a:solidFill>
            </a:endParaRPr>
          </a:p>
          <a:p>
            <a:pPr marL="914361" lvl="1" indent="-457181">
              <a:buFont typeface="+mj-lt"/>
              <a:buAutoNum type="arabicPeriod"/>
            </a:pPr>
            <a:endParaRPr lang="en-US" sz="2800" dirty="0">
              <a:solidFill>
                <a:schemeClr val="bg1"/>
              </a:solidFill>
            </a:endParaRPr>
          </a:p>
          <a:p>
            <a:pPr marL="914361" lvl="1" indent="-457181">
              <a:buFont typeface="+mj-lt"/>
              <a:buAutoNum type="arabicPeriod"/>
            </a:pPr>
            <a:endParaRPr lang="en-US" sz="2800" dirty="0">
              <a:solidFill>
                <a:schemeClr val="bg1"/>
              </a:solidFill>
            </a:endParaRPr>
          </a:p>
          <a:p>
            <a:pPr marL="457181" lvl="1" indent="0">
              <a:buNone/>
            </a:pPr>
            <a:endParaRPr lang="en-US" sz="2800" dirty="0">
              <a:solidFill>
                <a:schemeClr val="bg1"/>
              </a:solidFill>
            </a:endParaRPr>
          </a:p>
          <a:p>
            <a:pPr marL="914361" lvl="1" indent="-457181">
              <a:buFont typeface="+mj-lt"/>
              <a:buAutoNum type="arabicPeriod"/>
            </a:pPr>
            <a:endParaRPr lang="en-US" sz="1600" dirty="0">
              <a:solidFill>
                <a:schemeClr val="bg1"/>
              </a:solidFill>
            </a:endParaRPr>
          </a:p>
          <a:p>
            <a:pPr marL="914361" lvl="1" indent="-457181">
              <a:buFont typeface="+mj-lt"/>
              <a:buAutoNum type="arabicPeriod"/>
            </a:pPr>
            <a:endParaRPr lang="en-US" sz="1600" dirty="0">
              <a:solidFill>
                <a:schemeClr val="bg1"/>
              </a:solidFill>
            </a:endParaRPr>
          </a:p>
        </p:txBody>
      </p:sp>
      <p:sp>
        <p:nvSpPr>
          <p:cNvPr id="4" name="TextBox 3">
            <a:extLst>
              <a:ext uri="{FF2B5EF4-FFF2-40B4-BE49-F238E27FC236}">
                <a16:creationId xmlns:a16="http://schemas.microsoft.com/office/drawing/2014/main" id="{E20D11A8-DD80-682B-4CCB-B5334E4BEF19}"/>
              </a:ext>
            </a:extLst>
          </p:cNvPr>
          <p:cNvSpPr txBox="1"/>
          <p:nvPr/>
        </p:nvSpPr>
        <p:spPr>
          <a:xfrm>
            <a:off x="0" y="6245097"/>
            <a:ext cx="12192000"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pic>
        <p:nvPicPr>
          <p:cNvPr id="6" name="Picture 5">
            <a:extLst>
              <a:ext uri="{FF2B5EF4-FFF2-40B4-BE49-F238E27FC236}">
                <a16:creationId xmlns:a16="http://schemas.microsoft.com/office/drawing/2014/main" id="{8253D1B2-ECFF-B928-4A91-EE7858FFFB6C}"/>
              </a:ext>
            </a:extLst>
          </p:cNvPr>
          <p:cNvPicPr>
            <a:picLocks noChangeAspect="1"/>
          </p:cNvPicPr>
          <p:nvPr/>
        </p:nvPicPr>
        <p:blipFill>
          <a:blip r:embed="rId3"/>
          <a:stretch>
            <a:fillRect/>
          </a:stretch>
        </p:blipFill>
        <p:spPr>
          <a:xfrm>
            <a:off x="113069" y="834405"/>
            <a:ext cx="11965867" cy="5216560"/>
          </a:xfrm>
          <a:prstGeom prst="rect">
            <a:avLst/>
          </a:prstGeom>
        </p:spPr>
      </p:pic>
    </p:spTree>
    <p:extLst>
      <p:ext uri="{BB962C8B-B14F-4D97-AF65-F5344CB8AC3E}">
        <p14:creationId xmlns:p14="http://schemas.microsoft.com/office/powerpoint/2010/main" val="319847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8488F3-70B4-A34E-3CF3-6432E429A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1B0AF-131C-D942-7FC8-F5F8444E9260}"/>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Quick-Switch Reference Guide</a:t>
            </a:r>
            <a:br>
              <a:rPr lang="en-US" dirty="0">
                <a:solidFill>
                  <a:schemeClr val="bg1">
                    <a:lumMod val="95000"/>
                  </a:schemeClr>
                </a:solidFill>
              </a:rPr>
            </a:br>
            <a:endParaRPr lang="en-US" i="1" dirty="0">
              <a:solidFill>
                <a:schemeClr val="bg1">
                  <a:lumMod val="95000"/>
                </a:schemeClr>
              </a:solidFill>
            </a:endParaRPr>
          </a:p>
        </p:txBody>
      </p:sp>
      <p:sp>
        <p:nvSpPr>
          <p:cNvPr id="4" name="TextBox 3">
            <a:extLst>
              <a:ext uri="{FF2B5EF4-FFF2-40B4-BE49-F238E27FC236}">
                <a16:creationId xmlns:a16="http://schemas.microsoft.com/office/drawing/2014/main" id="{F4D0DA5B-06A1-9147-D8A7-410ACB09B111}"/>
              </a:ext>
            </a:extLst>
          </p:cNvPr>
          <p:cNvSpPr txBox="1"/>
          <p:nvPr/>
        </p:nvSpPr>
        <p:spPr>
          <a:xfrm>
            <a:off x="0" y="6245097"/>
            <a:ext cx="12192000"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pic>
        <p:nvPicPr>
          <p:cNvPr id="8" name="Content Placeholder 7">
            <a:extLst>
              <a:ext uri="{FF2B5EF4-FFF2-40B4-BE49-F238E27FC236}">
                <a16:creationId xmlns:a16="http://schemas.microsoft.com/office/drawing/2014/main" id="{53E03873-81E1-4D63-3ED4-91646E987E2A}"/>
              </a:ext>
            </a:extLst>
          </p:cNvPr>
          <p:cNvPicPr>
            <a:picLocks noGrp="1" noChangeAspect="1"/>
          </p:cNvPicPr>
          <p:nvPr>
            <p:ph idx="1"/>
          </p:nvPr>
        </p:nvPicPr>
        <p:blipFill>
          <a:blip r:embed="rId3"/>
          <a:stretch>
            <a:fillRect/>
          </a:stretch>
        </p:blipFill>
        <p:spPr>
          <a:xfrm>
            <a:off x="320992" y="1065129"/>
            <a:ext cx="11550023" cy="4981208"/>
          </a:xfrm>
        </p:spPr>
      </p:pic>
    </p:spTree>
    <p:extLst>
      <p:ext uri="{BB962C8B-B14F-4D97-AF65-F5344CB8AC3E}">
        <p14:creationId xmlns:p14="http://schemas.microsoft.com/office/powerpoint/2010/main" val="141118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60885E-AC83-AEAE-CF7E-74EEF33C1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C7908-D27E-1C69-9310-6EA6AFFBBDBC}"/>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rPr>
              <a:t>Quick-Switch Reference Guide</a:t>
            </a:r>
            <a:br>
              <a:rPr lang="en-US" dirty="0">
                <a:solidFill>
                  <a:schemeClr val="bg1">
                    <a:lumMod val="95000"/>
                  </a:schemeClr>
                </a:solidFill>
              </a:rPr>
            </a:br>
            <a:endParaRPr lang="en-US" i="1" dirty="0">
              <a:solidFill>
                <a:schemeClr val="bg1">
                  <a:lumMod val="95000"/>
                </a:schemeClr>
              </a:solidFill>
            </a:endParaRPr>
          </a:p>
        </p:txBody>
      </p:sp>
      <p:sp>
        <p:nvSpPr>
          <p:cNvPr id="4" name="TextBox 3">
            <a:extLst>
              <a:ext uri="{FF2B5EF4-FFF2-40B4-BE49-F238E27FC236}">
                <a16:creationId xmlns:a16="http://schemas.microsoft.com/office/drawing/2014/main" id="{D3389154-B952-D0F4-5539-0AB4E049BF25}"/>
              </a:ext>
            </a:extLst>
          </p:cNvPr>
          <p:cNvSpPr txBox="1"/>
          <p:nvPr/>
        </p:nvSpPr>
        <p:spPr>
          <a:xfrm>
            <a:off x="0" y="6431404"/>
            <a:ext cx="12192000"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sp>
        <p:nvSpPr>
          <p:cNvPr id="5" name="Content Placeholder 4">
            <a:extLst>
              <a:ext uri="{FF2B5EF4-FFF2-40B4-BE49-F238E27FC236}">
                <a16:creationId xmlns:a16="http://schemas.microsoft.com/office/drawing/2014/main" id="{D33E37A2-6379-73BE-C47C-54DB0D2BCFB9}"/>
              </a:ext>
            </a:extLst>
          </p:cNvPr>
          <p:cNvSpPr>
            <a:spLocks noGrp="1"/>
          </p:cNvSpPr>
          <p:nvPr>
            <p:ph idx="1"/>
          </p:nvPr>
        </p:nvSpPr>
        <p:spPr>
          <a:xfrm>
            <a:off x="734682" y="1135512"/>
            <a:ext cx="10515600" cy="4351339"/>
          </a:xfrm>
        </p:spPr>
        <p:txBody>
          <a:bodyPr/>
          <a:lstStyle/>
          <a:p>
            <a:pPr marL="0" indent="0">
              <a:buNone/>
            </a:pPr>
            <a:r>
              <a:rPr lang="en-US" sz="1800" b="1" dirty="0">
                <a:solidFill>
                  <a:schemeClr val="bg1"/>
                </a:solidFill>
              </a:rPr>
              <a:t>Remove Legacy </a:t>
            </a:r>
            <a:r>
              <a:rPr lang="en-US" sz="1800" b="1" dirty="0" err="1">
                <a:solidFill>
                  <a:schemeClr val="bg1"/>
                </a:solidFill>
              </a:rPr>
              <a:t>Mattermost</a:t>
            </a:r>
            <a:r>
              <a:rPr lang="en-US" sz="1800" b="1" dirty="0">
                <a:solidFill>
                  <a:schemeClr val="bg1"/>
                </a:solidFill>
              </a:rPr>
              <a:t> App from Device</a:t>
            </a:r>
          </a:p>
          <a:p>
            <a:r>
              <a:rPr lang="en-US" sz="1800" dirty="0">
                <a:solidFill>
                  <a:schemeClr val="bg1"/>
                </a:solidFill>
              </a:rPr>
              <a:t>Locate the </a:t>
            </a:r>
            <a:r>
              <a:rPr lang="en-US" sz="1800" dirty="0" err="1">
                <a:solidFill>
                  <a:schemeClr val="bg1"/>
                </a:solidFill>
              </a:rPr>
              <a:t>Mattermost</a:t>
            </a:r>
            <a:r>
              <a:rPr lang="en-US" sz="1800" dirty="0">
                <a:solidFill>
                  <a:schemeClr val="bg1"/>
                </a:solidFill>
              </a:rPr>
              <a:t> app previously used to log in and remove it</a:t>
            </a:r>
          </a:p>
          <a:p>
            <a:r>
              <a:rPr lang="en-US" sz="1800" dirty="0">
                <a:solidFill>
                  <a:schemeClr val="bg1"/>
                </a:solidFill>
              </a:rPr>
              <a:t>from your device.</a:t>
            </a:r>
          </a:p>
          <a:p>
            <a:endParaRPr lang="en-US" dirty="0"/>
          </a:p>
        </p:txBody>
      </p:sp>
      <p:pic>
        <p:nvPicPr>
          <p:cNvPr id="7" name="Picture 6">
            <a:extLst>
              <a:ext uri="{FF2B5EF4-FFF2-40B4-BE49-F238E27FC236}">
                <a16:creationId xmlns:a16="http://schemas.microsoft.com/office/drawing/2014/main" id="{5803DE7D-F42E-DC87-9995-59DB94189757}"/>
              </a:ext>
            </a:extLst>
          </p:cNvPr>
          <p:cNvPicPr>
            <a:picLocks noChangeAspect="1"/>
          </p:cNvPicPr>
          <p:nvPr/>
        </p:nvPicPr>
        <p:blipFill>
          <a:blip r:embed="rId3"/>
          <a:stretch>
            <a:fillRect/>
          </a:stretch>
        </p:blipFill>
        <p:spPr>
          <a:xfrm>
            <a:off x="3913063" y="1877951"/>
            <a:ext cx="4365876" cy="4401084"/>
          </a:xfrm>
          <a:prstGeom prst="rect">
            <a:avLst/>
          </a:prstGeom>
        </p:spPr>
      </p:pic>
    </p:spTree>
    <p:extLst>
      <p:ext uri="{BB962C8B-B14F-4D97-AF65-F5344CB8AC3E}">
        <p14:creationId xmlns:p14="http://schemas.microsoft.com/office/powerpoint/2010/main" val="177835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E7AEEC-FE1F-313A-E85D-122DBC64C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9B502-79DA-13C5-AAD5-A7222476E960}"/>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latin typeface="+mn-lt"/>
              </a:rPr>
              <a:t>Troubleshooting</a:t>
            </a:r>
            <a:br>
              <a:rPr lang="en-US" dirty="0">
                <a:solidFill>
                  <a:schemeClr val="bg1">
                    <a:lumMod val="95000"/>
                  </a:schemeClr>
                </a:solidFill>
              </a:rPr>
            </a:b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A949AEAD-DA63-16C9-D9DC-B502DCE82EB5}"/>
              </a:ext>
            </a:extLst>
          </p:cNvPr>
          <p:cNvSpPr>
            <a:spLocks noGrp="1"/>
          </p:cNvSpPr>
          <p:nvPr>
            <p:ph idx="1"/>
          </p:nvPr>
        </p:nvSpPr>
        <p:spPr>
          <a:xfrm>
            <a:off x="440635" y="1069649"/>
            <a:ext cx="10515600" cy="4981318"/>
          </a:xfrm>
        </p:spPr>
        <p:txBody>
          <a:bodyPr>
            <a:noAutofit/>
          </a:bodyPr>
          <a:lstStyle/>
          <a:p>
            <a:pPr marL="457181" lvl="1" indent="0">
              <a:buNone/>
            </a:pPr>
            <a:endParaRPr lang="en-US" sz="1600" dirty="0">
              <a:solidFill>
                <a:srgbClr val="0563C1"/>
              </a:solidFill>
            </a:endParaRPr>
          </a:p>
          <a:p>
            <a:pPr marL="457181" lvl="1" indent="0">
              <a:buNone/>
            </a:pPr>
            <a:r>
              <a:rPr lang="en-US" b="1" dirty="0">
                <a:solidFill>
                  <a:schemeClr val="bg1"/>
                </a:solidFill>
              </a:rPr>
              <a:t>**** MATTERMOST HELP DESK**** </a:t>
            </a:r>
            <a:r>
              <a:rPr lang="en-US" b="1" dirty="0">
                <a:solidFill>
                  <a:srgbClr val="FF0000"/>
                </a:solidFill>
              </a:rPr>
              <a:t>START HERE!</a:t>
            </a:r>
            <a:endParaRPr lang="en-US" b="1" dirty="0">
              <a:solidFill>
                <a:schemeClr val="bg1"/>
              </a:solidFill>
            </a:endParaRPr>
          </a:p>
          <a:p>
            <a:pPr lvl="1"/>
            <a:r>
              <a:rPr lang="en-US" u="sng" dirty="0">
                <a:solidFill>
                  <a:srgbClr val="467886"/>
                </a:solidFill>
                <a:effectLst/>
                <a:ea typeface="Aptos" panose="020B0004020202020204" pitchFamily="34" charset="0"/>
                <a:cs typeface="Aptos" panose="020B0004020202020204" pitchFamily="34" charset="0"/>
                <a:hlinkClick r:id="rId3"/>
              </a:rPr>
              <a:t>aflcmc.hncx.p1cst@us.af.mil</a:t>
            </a:r>
            <a:endParaRPr lang="en-US" dirty="0">
              <a:effectLst/>
              <a:ea typeface="Aptos" panose="020B0004020202020204" pitchFamily="34" charset="0"/>
              <a:cs typeface="Aptos" panose="020B0004020202020204" pitchFamily="34" charset="0"/>
            </a:endParaRPr>
          </a:p>
          <a:p>
            <a:pPr marL="457181" lvl="1" indent="0">
              <a:buNone/>
            </a:pPr>
            <a:endParaRPr lang="en-US" b="1" dirty="0">
              <a:solidFill>
                <a:schemeClr val="bg1"/>
              </a:solidFill>
            </a:endParaRPr>
          </a:p>
          <a:p>
            <a:pPr marL="457181" lvl="1" indent="0">
              <a:buNone/>
            </a:pPr>
            <a:r>
              <a:rPr lang="en-US" b="1" dirty="0">
                <a:solidFill>
                  <a:schemeClr val="bg1"/>
                </a:solidFill>
              </a:rPr>
              <a:t>Submit trouble ticket:</a:t>
            </a:r>
            <a:endParaRPr lang="en-US" b="1" dirty="0">
              <a:solidFill>
                <a:srgbClr val="0563C1"/>
              </a:solidFill>
            </a:endParaRPr>
          </a:p>
          <a:p>
            <a:pPr lvl="1"/>
            <a:r>
              <a:rPr lang="en-US" dirty="0">
                <a:solidFill>
                  <a:srgbClr val="0563C1"/>
                </a:solidFill>
                <a:hlinkClick r:id="rId4"/>
              </a:rPr>
              <a:t>https://jira.il2.dso.mil/servicedesk/customer/portal/1/create/36</a:t>
            </a:r>
            <a:endParaRPr lang="en-US" dirty="0">
              <a:solidFill>
                <a:srgbClr val="0563C1"/>
              </a:solidFill>
            </a:endParaRPr>
          </a:p>
          <a:p>
            <a:pPr marL="914361" lvl="1" indent="-457181">
              <a:buFont typeface="+mj-lt"/>
              <a:buAutoNum type="arabicPeriod"/>
            </a:pPr>
            <a:endParaRPr lang="en-US" dirty="0">
              <a:solidFill>
                <a:srgbClr val="0563C1"/>
              </a:solidFill>
            </a:endParaRPr>
          </a:p>
          <a:p>
            <a:pPr marL="457181" lvl="1" indent="0">
              <a:buNone/>
            </a:pPr>
            <a:r>
              <a:rPr lang="en-US" b="1" dirty="0">
                <a:solidFill>
                  <a:schemeClr val="bg1"/>
                </a:solidFill>
              </a:rPr>
              <a:t>P1 Support Hub (general help hub)</a:t>
            </a:r>
          </a:p>
          <a:p>
            <a:pPr lvl="1"/>
            <a:r>
              <a:rPr lang="en-US" dirty="0">
                <a:solidFill>
                  <a:srgbClr val="0563C1"/>
                </a:solidFill>
                <a:hlinkClick r:id="rId5"/>
              </a:rPr>
              <a:t>https://jira.il2.dso.mil/servicedesk/customer/portal/1/group/7</a:t>
            </a:r>
            <a:endParaRPr lang="en-US" dirty="0">
              <a:solidFill>
                <a:srgbClr val="0563C1"/>
              </a:solidFill>
            </a:endParaRPr>
          </a:p>
          <a:p>
            <a:pPr lvl="1"/>
            <a:endParaRPr lang="en-US" dirty="0">
              <a:solidFill>
                <a:srgbClr val="0563C1"/>
              </a:solidFill>
            </a:endParaRPr>
          </a:p>
          <a:p>
            <a:pPr marL="457181" lvl="1" indent="0">
              <a:buNone/>
            </a:pPr>
            <a:r>
              <a:rPr lang="en-US" sz="2800" dirty="0">
                <a:solidFill>
                  <a:schemeClr val="bg1"/>
                </a:solidFill>
              </a:rPr>
              <a:t>See 97 Student Admin in building 87 Room 103 or email altus </a:t>
            </a:r>
            <a:r>
              <a:rPr lang="en-US" sz="2800" dirty="0" err="1">
                <a:solidFill>
                  <a:schemeClr val="bg1"/>
                </a:solidFill>
              </a:rPr>
              <a:t>mattermost</a:t>
            </a:r>
            <a:r>
              <a:rPr lang="en-US" sz="2800" dirty="0">
                <a:solidFill>
                  <a:schemeClr val="bg1"/>
                </a:solidFill>
              </a:rPr>
              <a:t> help </a:t>
            </a:r>
            <a:r>
              <a:rPr lang="en-US" sz="2800" dirty="0" err="1">
                <a:solidFill>
                  <a:schemeClr val="bg1"/>
                </a:solidFill>
              </a:rPr>
              <a:t>orgbox</a:t>
            </a:r>
            <a:r>
              <a:rPr lang="en-US" sz="2800" dirty="0">
                <a:solidFill>
                  <a:schemeClr val="bg1"/>
                </a:solidFill>
              </a:rPr>
              <a:t> </a:t>
            </a:r>
            <a:r>
              <a:rPr lang="en-US" sz="2800" dirty="0">
                <a:solidFill>
                  <a:schemeClr val="bg1"/>
                </a:solidFill>
                <a:hlinkClick r:id="rId6"/>
              </a:rPr>
              <a:t>97trs.tra.altusmmlicensing@us.af.mil</a:t>
            </a:r>
            <a:endParaRPr lang="en-US" sz="2800" dirty="0">
              <a:solidFill>
                <a:schemeClr val="bg1"/>
              </a:solidFill>
            </a:endParaRPr>
          </a:p>
          <a:p>
            <a:pPr lvl="1"/>
            <a:endParaRPr lang="en-US" sz="2800" dirty="0">
              <a:solidFill>
                <a:schemeClr val="bg1"/>
              </a:solidFill>
            </a:endParaRPr>
          </a:p>
          <a:p>
            <a:pPr marL="914361" lvl="1" indent="-457181">
              <a:buFont typeface="+mj-lt"/>
              <a:buAutoNum type="arabicPeriod"/>
            </a:pPr>
            <a:endParaRPr lang="en-US" sz="2800" dirty="0">
              <a:solidFill>
                <a:schemeClr val="bg1"/>
              </a:solidFill>
            </a:endParaRPr>
          </a:p>
          <a:p>
            <a:pPr marL="914361" lvl="1" indent="-457181">
              <a:buFont typeface="+mj-lt"/>
              <a:buAutoNum type="arabicPeriod"/>
            </a:pPr>
            <a:endParaRPr lang="en-US" sz="2800" dirty="0">
              <a:solidFill>
                <a:schemeClr val="bg1"/>
              </a:solidFill>
            </a:endParaRPr>
          </a:p>
          <a:p>
            <a:pPr marL="457181" lvl="1" indent="0">
              <a:buNone/>
            </a:pPr>
            <a:endParaRPr lang="en-US" sz="2800" dirty="0">
              <a:solidFill>
                <a:schemeClr val="bg1"/>
              </a:solidFill>
            </a:endParaRPr>
          </a:p>
          <a:p>
            <a:pPr marL="914361" lvl="1" indent="-457181">
              <a:buFont typeface="+mj-lt"/>
              <a:buAutoNum type="arabicPeriod"/>
            </a:pPr>
            <a:endParaRPr lang="en-US" sz="1600" dirty="0">
              <a:solidFill>
                <a:schemeClr val="bg1"/>
              </a:solidFill>
            </a:endParaRPr>
          </a:p>
          <a:p>
            <a:pPr marL="914361" lvl="1" indent="-457181">
              <a:buFont typeface="+mj-lt"/>
              <a:buAutoNum type="arabicPeriod"/>
            </a:pPr>
            <a:endParaRPr lang="en-US" sz="1600" dirty="0">
              <a:solidFill>
                <a:schemeClr val="bg1"/>
              </a:solidFill>
            </a:endParaRPr>
          </a:p>
        </p:txBody>
      </p:sp>
      <p:sp>
        <p:nvSpPr>
          <p:cNvPr id="4" name="TextBox 3">
            <a:extLst>
              <a:ext uri="{FF2B5EF4-FFF2-40B4-BE49-F238E27FC236}">
                <a16:creationId xmlns:a16="http://schemas.microsoft.com/office/drawing/2014/main" id="{F02BD0DE-12D7-1B12-B365-7DDA40B66CAD}"/>
              </a:ext>
            </a:extLst>
          </p:cNvPr>
          <p:cNvSpPr txBox="1"/>
          <p:nvPr/>
        </p:nvSpPr>
        <p:spPr>
          <a:xfrm>
            <a:off x="0" y="6245097"/>
            <a:ext cx="12192000" cy="369332"/>
          </a:xfrm>
          <a:prstGeom prst="rect">
            <a:avLst/>
          </a:prstGeom>
          <a:noFill/>
        </p:spPr>
        <p:txBody>
          <a:bodyPr wrap="square" rtlCol="0">
            <a:spAutoFit/>
          </a:bodyPr>
          <a:lstStyle/>
          <a:p>
            <a:pPr algn="ctr" defTabSz="914361">
              <a:defRPr/>
            </a:pPr>
            <a:r>
              <a:rPr lang="en-US" dirty="0">
                <a:solidFill>
                  <a:srgbClr val="00B050"/>
                </a:solidFill>
                <a:latin typeface="Calibri" panose="020F0502020204030204"/>
              </a:rPr>
              <a:t>UNCLASSIFIED</a:t>
            </a:r>
          </a:p>
        </p:txBody>
      </p:sp>
      <p:sp>
        <p:nvSpPr>
          <p:cNvPr id="6" name="Slide Number Placeholder 5">
            <a:extLst>
              <a:ext uri="{FF2B5EF4-FFF2-40B4-BE49-F238E27FC236}">
                <a16:creationId xmlns:a16="http://schemas.microsoft.com/office/drawing/2014/main" id="{62B6433B-F811-4461-6B3B-742AC98865B5}"/>
              </a:ext>
            </a:extLst>
          </p:cNvPr>
          <p:cNvSpPr>
            <a:spLocks noGrp="1"/>
          </p:cNvSpPr>
          <p:nvPr>
            <p:ph type="sldNum" sz="quarter" idx="12"/>
          </p:nvPr>
        </p:nvSpPr>
        <p:spPr/>
        <p:txBody>
          <a:bodyPr/>
          <a:lstStyle/>
          <a:p>
            <a:pPr defTabSz="914361">
              <a:defRPr/>
            </a:pPr>
            <a:fld id="{AABC0343-BEA8-49A8-BE01-AF119F0A8AA8}" type="slidenum">
              <a:rPr lang="en-US">
                <a:solidFill>
                  <a:prstClr val="white"/>
                </a:solidFill>
                <a:latin typeface="Calibri" panose="020F0502020204030204"/>
              </a:rPr>
              <a:pPr defTabSz="914361">
                <a:defRPr/>
              </a:pPr>
              <a:t>23</a:t>
            </a:fld>
            <a:endParaRPr lang="en-US">
              <a:solidFill>
                <a:prstClr val="white"/>
              </a:solidFill>
              <a:latin typeface="Calibri" panose="020F0502020204030204"/>
            </a:endParaRPr>
          </a:p>
        </p:txBody>
      </p:sp>
    </p:spTree>
    <p:extLst>
      <p:ext uri="{BB962C8B-B14F-4D97-AF65-F5344CB8AC3E}">
        <p14:creationId xmlns:p14="http://schemas.microsoft.com/office/powerpoint/2010/main" val="107994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043801" y="6258770"/>
            <a:ext cx="4104408"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sp>
        <p:nvSpPr>
          <p:cNvPr id="3" name="Title 1">
            <a:extLst>
              <a:ext uri="{FF2B5EF4-FFF2-40B4-BE49-F238E27FC236}">
                <a16:creationId xmlns:a16="http://schemas.microsoft.com/office/drawing/2014/main" id="{547D4E09-E5A9-22C3-974A-788D8F08AF51}"/>
              </a:ext>
            </a:extLst>
          </p:cNvPr>
          <p:cNvSpPr txBox="1">
            <a:spLocks/>
          </p:cNvSpPr>
          <p:nvPr/>
        </p:nvSpPr>
        <p:spPr>
          <a:xfrm>
            <a:off x="743312" y="190961"/>
            <a:ext cx="10515600" cy="13255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60000"/>
                    <a:lumOff val="40000"/>
                  </a:schemeClr>
                </a:solidFill>
                <a:latin typeface="+mn-lt"/>
              </a:rPr>
              <a:t>FAQ</a:t>
            </a:r>
            <a:br>
              <a:rPr lang="en-US" dirty="0">
                <a:solidFill>
                  <a:schemeClr val="bg1">
                    <a:lumMod val="95000"/>
                  </a:schemeClr>
                </a:solidFill>
              </a:rPr>
            </a:br>
            <a:endParaRPr lang="en-US" i="1" dirty="0">
              <a:solidFill>
                <a:schemeClr val="bg1">
                  <a:lumMod val="95000"/>
                </a:schemeClr>
              </a:solidFill>
            </a:endParaRPr>
          </a:p>
        </p:txBody>
      </p:sp>
      <p:sp>
        <p:nvSpPr>
          <p:cNvPr id="4" name="TextBox 3">
            <a:extLst>
              <a:ext uri="{FF2B5EF4-FFF2-40B4-BE49-F238E27FC236}">
                <a16:creationId xmlns:a16="http://schemas.microsoft.com/office/drawing/2014/main" id="{A06ED8F5-3C04-E432-7CF5-F86549CBFBE2}"/>
              </a:ext>
            </a:extLst>
          </p:cNvPr>
          <p:cNvSpPr txBox="1"/>
          <p:nvPr/>
        </p:nvSpPr>
        <p:spPr>
          <a:xfrm>
            <a:off x="743311" y="1166845"/>
            <a:ext cx="11050439" cy="4524315"/>
          </a:xfrm>
          <a:prstGeom prst="rect">
            <a:avLst/>
          </a:prstGeom>
          <a:noFill/>
        </p:spPr>
        <p:txBody>
          <a:bodyPr wrap="square" rtlCol="0">
            <a:spAutoFit/>
          </a:bodyPr>
          <a:lstStyle/>
          <a:p>
            <a:r>
              <a:rPr lang="en-US" dirty="0">
                <a:solidFill>
                  <a:srgbClr val="FF0000"/>
                </a:solidFill>
                <a:latin typeface="Times New Roman" panose="02020603050405020304" pitchFamily="18" charset="0"/>
              </a:rPr>
              <a:t>“</a:t>
            </a:r>
            <a:r>
              <a:rPr lang="en-US" b="1" dirty="0">
                <a:solidFill>
                  <a:srgbClr val="FF0000"/>
                </a:solidFill>
                <a:latin typeface="Times New Roman" panose="02020603050405020304" pitchFamily="18" charset="0"/>
              </a:rPr>
              <a:t>These users could not be found” </a:t>
            </a:r>
            <a:r>
              <a:rPr lang="en-US" dirty="0">
                <a:solidFill>
                  <a:schemeClr val="bg1"/>
                </a:solidFill>
                <a:latin typeface="Times New Roman" panose="02020603050405020304" pitchFamily="18" charset="0"/>
              </a:rPr>
              <a:t>as a response to On-Boarding supervisor license request. Member did not complete registration and needs to go to https://login.dso.mil to complete. Once they finish the registration, the on-boarding supervisor needs to resubmit the new user for a license. </a:t>
            </a:r>
          </a:p>
          <a:p>
            <a:endParaRPr lang="en-US" dirty="0">
              <a:solidFill>
                <a:schemeClr val="bg1"/>
              </a:solidFill>
              <a:latin typeface="Times New Roman" panose="02020603050405020304" pitchFamily="18" charset="0"/>
            </a:endParaRPr>
          </a:p>
          <a:p>
            <a:r>
              <a:rPr lang="en-US" dirty="0">
                <a:solidFill>
                  <a:srgbClr val="FF0000"/>
                </a:solidFill>
                <a:latin typeface="Times New Roman" panose="02020603050405020304" pitchFamily="18" charset="0"/>
              </a:rPr>
              <a:t>“</a:t>
            </a:r>
            <a:r>
              <a:rPr lang="en-US" b="1" dirty="0">
                <a:solidFill>
                  <a:srgbClr val="FF0000"/>
                </a:solidFill>
                <a:latin typeface="Times New Roman" panose="02020603050405020304" pitchFamily="18" charset="0"/>
              </a:rPr>
              <a:t>You need to verify your email address to activate your account” </a:t>
            </a:r>
            <a:r>
              <a:rPr lang="en-US" dirty="0">
                <a:solidFill>
                  <a:schemeClr val="bg1"/>
                </a:solidFill>
                <a:latin typeface="Times New Roman" panose="02020603050405020304" pitchFamily="18" charset="0"/>
              </a:rPr>
              <a:t>as a result of new user attempting to log in. Member has a P1 license, but has not activated the link in the email. These links are only valid for 3 days. On-boarding supervisor can resubmit new user for license if the link has expired. If new user is not receiving an email, check spam. If it is not there, submit a ticket to P1. </a:t>
            </a:r>
          </a:p>
          <a:p>
            <a:endParaRPr lang="en-US" dirty="0">
              <a:solidFill>
                <a:schemeClr val="bg1"/>
              </a:solidFill>
              <a:latin typeface="Times New Roman" panose="02020603050405020304" pitchFamily="18" charset="0"/>
            </a:endParaRPr>
          </a:p>
          <a:p>
            <a:r>
              <a:rPr lang="en-US" b="1" dirty="0">
                <a:solidFill>
                  <a:srgbClr val="FF0000"/>
                </a:solidFill>
                <a:latin typeface="Times New Roman" panose="02020603050405020304" pitchFamily="18" charset="0"/>
              </a:rPr>
              <a:t>“Account has been disabled” </a:t>
            </a:r>
            <a:r>
              <a:rPr lang="en-US" dirty="0">
                <a:solidFill>
                  <a:srgbClr val="FF0000"/>
                </a:solidFill>
                <a:latin typeface="Times New Roman" panose="02020603050405020304" pitchFamily="18" charset="0"/>
              </a:rPr>
              <a:t>or </a:t>
            </a:r>
            <a:r>
              <a:rPr lang="en-US" b="1" dirty="0">
                <a:solidFill>
                  <a:srgbClr val="FF0000"/>
                </a:solidFill>
                <a:latin typeface="Times New Roman" panose="02020603050405020304" pitchFamily="18" charset="0"/>
              </a:rPr>
              <a:t>“x509 certificate error” </a:t>
            </a:r>
            <a:r>
              <a:rPr lang="en-US" dirty="0">
                <a:solidFill>
                  <a:schemeClr val="bg1"/>
                </a:solidFill>
                <a:latin typeface="Times New Roman" panose="02020603050405020304" pitchFamily="18" charset="0"/>
              </a:rPr>
              <a:t>by an existing user attempting to log in. This can be solved in two ways. An individual with on-boarding supervisor rights must resubmit the member for a license. Once the ticket processes, their login will work again. There will not be another email that they need to activate the license, so the on-boarding supervisor must let the user know they have regained access. Alternatively, the disabled user can email aflcmc.hncx.p1cst@us.af.mil from the email associated to their account with a brief description of the error and one of the following key words in the body: “disabled”, “enable”, or “unlock.” This will prompt an automated system to review the account and reactivate it. </a:t>
            </a:r>
            <a:endParaRPr lang="en-US" dirty="0">
              <a:solidFill>
                <a:schemeClr val="bg1"/>
              </a:solidFill>
            </a:endParaRPr>
          </a:p>
        </p:txBody>
      </p:sp>
    </p:spTree>
    <p:extLst>
      <p:ext uri="{BB962C8B-B14F-4D97-AF65-F5344CB8AC3E}">
        <p14:creationId xmlns:p14="http://schemas.microsoft.com/office/powerpoint/2010/main" val="118753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E86C0B-F75E-F5FE-DAA1-4F98E3F26CC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2DF4978-3535-7AD5-DC34-05E09810956A}"/>
              </a:ext>
            </a:extLst>
          </p:cNvPr>
          <p:cNvSpPr txBox="1"/>
          <p:nvPr/>
        </p:nvSpPr>
        <p:spPr>
          <a:xfrm>
            <a:off x="4043801" y="6258770"/>
            <a:ext cx="4104408"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sp>
        <p:nvSpPr>
          <p:cNvPr id="3" name="Title 1">
            <a:extLst>
              <a:ext uri="{FF2B5EF4-FFF2-40B4-BE49-F238E27FC236}">
                <a16:creationId xmlns:a16="http://schemas.microsoft.com/office/drawing/2014/main" id="{C707E925-3E24-A4FA-54AE-0462DB4F97CF}"/>
              </a:ext>
            </a:extLst>
          </p:cNvPr>
          <p:cNvSpPr txBox="1">
            <a:spLocks/>
          </p:cNvSpPr>
          <p:nvPr/>
        </p:nvSpPr>
        <p:spPr>
          <a:xfrm>
            <a:off x="743312" y="190961"/>
            <a:ext cx="10515600" cy="13255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60000"/>
                    <a:lumOff val="40000"/>
                  </a:schemeClr>
                </a:solidFill>
                <a:latin typeface="+mn-lt"/>
              </a:rPr>
              <a:t>FAQ</a:t>
            </a:r>
            <a:br>
              <a:rPr lang="en-US" dirty="0">
                <a:solidFill>
                  <a:schemeClr val="bg1">
                    <a:lumMod val="95000"/>
                  </a:schemeClr>
                </a:solidFill>
              </a:rPr>
            </a:br>
            <a:endParaRPr lang="en-US" i="1" dirty="0">
              <a:solidFill>
                <a:schemeClr val="bg1">
                  <a:lumMod val="95000"/>
                </a:schemeClr>
              </a:solidFill>
            </a:endParaRPr>
          </a:p>
        </p:txBody>
      </p:sp>
      <p:sp>
        <p:nvSpPr>
          <p:cNvPr id="4" name="TextBox 3">
            <a:extLst>
              <a:ext uri="{FF2B5EF4-FFF2-40B4-BE49-F238E27FC236}">
                <a16:creationId xmlns:a16="http://schemas.microsoft.com/office/drawing/2014/main" id="{437193DD-264A-862E-2419-D11A9FF1BD6C}"/>
              </a:ext>
            </a:extLst>
          </p:cNvPr>
          <p:cNvSpPr txBox="1"/>
          <p:nvPr/>
        </p:nvSpPr>
        <p:spPr>
          <a:xfrm>
            <a:off x="743311" y="1166845"/>
            <a:ext cx="11050439" cy="4247317"/>
          </a:xfrm>
          <a:prstGeom prst="rect">
            <a:avLst/>
          </a:prstGeom>
          <a:noFill/>
        </p:spPr>
        <p:txBody>
          <a:bodyPr wrap="square" rtlCol="0">
            <a:spAutoFit/>
          </a:bodyPr>
          <a:lstStyle/>
          <a:p>
            <a:r>
              <a:rPr lang="en-US" b="1" dirty="0">
                <a:solidFill>
                  <a:srgbClr val="FF0000"/>
                </a:solidFill>
                <a:latin typeface="Times New Roman" panose="02020603050405020304" pitchFamily="18" charset="0"/>
              </a:rPr>
              <a:t>“Account has not been granted access to this application group:” </a:t>
            </a:r>
            <a:r>
              <a:rPr lang="en-US" dirty="0">
                <a:solidFill>
                  <a:schemeClr val="bg1"/>
                </a:solidFill>
                <a:latin typeface="Times New Roman" panose="02020603050405020304" pitchFamily="18" charset="0"/>
              </a:rPr>
              <a:t>Needs a P1 license. Contact someone with On-boarding Supervisor Rights (</a:t>
            </a:r>
            <a:r>
              <a:rPr lang="en-US" dirty="0" err="1">
                <a:solidFill>
                  <a:schemeClr val="bg1"/>
                </a:solidFill>
                <a:latin typeface="Times New Roman" panose="02020603050405020304" pitchFamily="18" charset="0"/>
              </a:rPr>
              <a:t>Mattermost</a:t>
            </a:r>
            <a:r>
              <a:rPr lang="en-US" dirty="0">
                <a:solidFill>
                  <a:schemeClr val="bg1"/>
                </a:solidFill>
                <a:latin typeface="Times New Roman" panose="02020603050405020304" pitchFamily="18" charset="0"/>
              </a:rPr>
              <a:t> Wing OPR) to submit the individual for a license. Do not submit a ticket to platform one for this; they cannot conduct this function. </a:t>
            </a:r>
          </a:p>
          <a:p>
            <a:endParaRPr lang="en-US" dirty="0">
              <a:solidFill>
                <a:schemeClr val="bg1"/>
              </a:solidFill>
              <a:latin typeface="Times New Roman" panose="02020603050405020304" pitchFamily="18" charset="0"/>
            </a:endParaRPr>
          </a:p>
          <a:p>
            <a:r>
              <a:rPr lang="en-US" b="1" dirty="0">
                <a:solidFill>
                  <a:srgbClr val="FF0000"/>
                </a:solidFill>
                <a:latin typeface="Times New Roman" panose="02020603050405020304" pitchFamily="18" charset="0"/>
              </a:rPr>
              <a:t>You need to verify your email address to activate your account:” </a:t>
            </a:r>
            <a:r>
              <a:rPr lang="en-US" dirty="0">
                <a:solidFill>
                  <a:schemeClr val="bg1"/>
                </a:solidFill>
                <a:latin typeface="Times New Roman" panose="02020603050405020304" pitchFamily="18" charset="0"/>
              </a:rPr>
              <a:t>Member has P1 license, but has not activated the link in the email. These links are only valid for 3 days. If you are not receiving an email, check your spam. </a:t>
            </a:r>
          </a:p>
          <a:p>
            <a:endParaRPr lang="en-US" dirty="0">
              <a:solidFill>
                <a:schemeClr val="bg1"/>
              </a:solidFill>
              <a:latin typeface="Times New Roman" panose="02020603050405020304" pitchFamily="18" charset="0"/>
            </a:endParaRPr>
          </a:p>
          <a:p>
            <a:r>
              <a:rPr lang="en-US" b="1" dirty="0">
                <a:solidFill>
                  <a:srgbClr val="FF0000"/>
                </a:solidFill>
                <a:latin typeface="Times New Roman" panose="02020603050405020304" pitchFamily="18" charset="0"/>
              </a:rPr>
              <a:t>My email is incorrect. </a:t>
            </a:r>
            <a:r>
              <a:rPr lang="en-US" dirty="0">
                <a:solidFill>
                  <a:schemeClr val="bg1"/>
                </a:solidFill>
                <a:latin typeface="Times New Roman" panose="02020603050405020304" pitchFamily="18" charset="0"/>
              </a:rPr>
              <a:t>Log into https://login.dso.mil and update the profile. It will send the email a new verification link. Upon next log out and re-login to </a:t>
            </a:r>
            <a:r>
              <a:rPr lang="en-US" dirty="0" err="1">
                <a:solidFill>
                  <a:schemeClr val="bg1"/>
                </a:solidFill>
                <a:latin typeface="Times New Roman" panose="02020603050405020304" pitchFamily="18" charset="0"/>
              </a:rPr>
              <a:t>Mattermost</a:t>
            </a:r>
            <a:r>
              <a:rPr lang="en-US" dirty="0">
                <a:solidFill>
                  <a:schemeClr val="bg1"/>
                </a:solidFill>
                <a:latin typeface="Times New Roman" panose="02020603050405020304" pitchFamily="18" charset="0"/>
              </a:rPr>
              <a:t>, the email will update. Emails must be the government/military email for gov employees/mil members. Do not use </a:t>
            </a:r>
            <a:r>
              <a:rPr lang="en-US" dirty="0" err="1">
                <a:solidFill>
                  <a:schemeClr val="bg1"/>
                </a:solidFill>
                <a:latin typeface="Times New Roman" panose="02020603050405020304" pitchFamily="18" charset="0"/>
              </a:rPr>
              <a:t>gmail</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hotmail</a:t>
            </a:r>
            <a:r>
              <a:rPr lang="en-US" dirty="0">
                <a:solidFill>
                  <a:schemeClr val="bg1"/>
                </a:solidFill>
                <a:latin typeface="Times New Roman" panose="02020603050405020304" pitchFamily="18" charset="0"/>
              </a:rPr>
              <a:t>, yahoo, </a:t>
            </a:r>
            <a:r>
              <a:rPr lang="en-US" dirty="0" err="1">
                <a:solidFill>
                  <a:schemeClr val="bg1"/>
                </a:solidFill>
                <a:latin typeface="Times New Roman" panose="02020603050405020304" pitchFamily="18" charset="0"/>
              </a:rPr>
              <a:t>aol</a:t>
            </a:r>
            <a:r>
              <a:rPr lang="en-US" dirty="0">
                <a:solidFill>
                  <a:schemeClr val="bg1"/>
                </a:solidFill>
                <a:latin typeface="Times New Roman" panose="02020603050405020304" pitchFamily="18" charset="0"/>
              </a:rPr>
              <a:t>, etc. </a:t>
            </a:r>
          </a:p>
          <a:p>
            <a:endParaRPr lang="en-US" dirty="0">
              <a:solidFill>
                <a:schemeClr val="bg1"/>
              </a:solidFill>
              <a:latin typeface="Times New Roman" panose="02020603050405020304" pitchFamily="18" charset="0"/>
            </a:endParaRPr>
          </a:p>
          <a:p>
            <a:r>
              <a:rPr lang="en-US" b="1" dirty="0">
                <a:solidFill>
                  <a:srgbClr val="FF0000"/>
                </a:solidFill>
                <a:latin typeface="Times New Roman" panose="02020603050405020304" pitchFamily="18" charset="0"/>
              </a:rPr>
              <a:t>Member did not receive email after licensing ticket processed successfully: </a:t>
            </a:r>
            <a:r>
              <a:rPr lang="en-US" dirty="0">
                <a:solidFill>
                  <a:schemeClr val="bg1"/>
                </a:solidFill>
                <a:latin typeface="Times New Roman" panose="02020603050405020304" pitchFamily="18" charset="0"/>
              </a:rPr>
              <a:t>They may have already had a Platform One license in the past. The ticket would have reactivated it, which does not send an additional email with a link. The member should try logging in at https://chat.il4.dso.mil to see if they were granted access. If unable to access, try checking their email's spam folder </a:t>
            </a:r>
            <a:endParaRPr lang="en-US" dirty="0">
              <a:solidFill>
                <a:schemeClr val="bg1"/>
              </a:solidFill>
            </a:endParaRPr>
          </a:p>
        </p:txBody>
      </p:sp>
    </p:spTree>
    <p:extLst>
      <p:ext uri="{BB962C8B-B14F-4D97-AF65-F5344CB8AC3E}">
        <p14:creationId xmlns:p14="http://schemas.microsoft.com/office/powerpoint/2010/main" val="34972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495A4D-CECD-2DFC-3775-57B5BC7AFCD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AC8BBE9-D18E-FB6F-4232-47C4A1B38470}"/>
              </a:ext>
            </a:extLst>
          </p:cNvPr>
          <p:cNvSpPr/>
          <p:nvPr/>
        </p:nvSpPr>
        <p:spPr>
          <a:xfrm>
            <a:off x="3128491" y="771312"/>
            <a:ext cx="5625579" cy="1015663"/>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6000" b="1" dirty="0">
                <a:ln w="0"/>
                <a:solidFill>
                  <a:schemeClr val="accent5">
                    <a:lumMod val="60000"/>
                    <a:lumOff val="40000"/>
                  </a:schemeClr>
                </a:solidFill>
                <a:effectLst>
                  <a:outerShdw blurRad="38100" dist="25400" dir="5400000" algn="ctr" rotWithShape="0">
                    <a:srgbClr val="6E747A">
                      <a:alpha val="43000"/>
                    </a:srgbClr>
                  </a:outerShdw>
                </a:effectLst>
              </a:rPr>
              <a:t>P1 </a:t>
            </a:r>
            <a:r>
              <a:rPr lang="en-US" sz="6000" b="1" dirty="0" err="1">
                <a:ln w="0"/>
                <a:solidFill>
                  <a:schemeClr val="accent5">
                    <a:lumMod val="60000"/>
                    <a:lumOff val="40000"/>
                  </a:schemeClr>
                </a:solidFill>
                <a:effectLst>
                  <a:outerShdw blurRad="38100" dist="25400" dir="5400000" algn="ctr" rotWithShape="0">
                    <a:srgbClr val="6E747A">
                      <a:alpha val="43000"/>
                    </a:srgbClr>
                  </a:outerShdw>
                </a:effectLst>
              </a:rPr>
              <a:t>ChatOps</a:t>
            </a:r>
            <a:r>
              <a:rPr lang="en-US" sz="6000" b="1" dirty="0">
                <a:ln w="0"/>
                <a:solidFill>
                  <a:schemeClr val="accent5">
                    <a:lumMod val="60000"/>
                    <a:lumOff val="40000"/>
                  </a:schemeClr>
                </a:solidFill>
                <a:effectLst>
                  <a:outerShdw blurRad="38100" dist="25400" dir="5400000" algn="ctr" rotWithShape="0">
                    <a:srgbClr val="6E747A">
                      <a:alpha val="43000"/>
                    </a:srgbClr>
                  </a:outerShdw>
                </a:effectLst>
              </a:rPr>
              <a:t> Links</a:t>
            </a:r>
          </a:p>
        </p:txBody>
      </p:sp>
      <p:sp>
        <p:nvSpPr>
          <p:cNvPr id="6" name="TextBox 5">
            <a:extLst>
              <a:ext uri="{FF2B5EF4-FFF2-40B4-BE49-F238E27FC236}">
                <a16:creationId xmlns:a16="http://schemas.microsoft.com/office/drawing/2014/main" id="{B4408987-FE01-29E0-26EE-DEFA04A3885C}"/>
              </a:ext>
            </a:extLst>
          </p:cNvPr>
          <p:cNvSpPr txBox="1"/>
          <p:nvPr/>
        </p:nvSpPr>
        <p:spPr>
          <a:xfrm>
            <a:off x="2925012" y="2014629"/>
            <a:ext cx="5780238" cy="1692771"/>
          </a:xfrm>
          <a:prstGeom prst="rect">
            <a:avLst/>
          </a:prstGeom>
          <a:noFill/>
        </p:spPr>
        <p:txBody>
          <a:bodyPr wrap="square" rtlCol="0">
            <a:spAutoFit/>
          </a:bodyPr>
          <a:lstStyle/>
          <a:p>
            <a:pPr algn="ctr"/>
            <a:r>
              <a:rPr lang="en-US" sz="4000" b="1" dirty="0">
                <a:solidFill>
                  <a:srgbClr val="FFC000"/>
                </a:solidFill>
              </a:rPr>
              <a:t> SERVER LINK:</a:t>
            </a:r>
          </a:p>
          <a:p>
            <a:pPr algn="ctr"/>
            <a:r>
              <a:rPr lang="en-US" sz="4000" dirty="0">
                <a:solidFill>
                  <a:srgbClr val="A4FFEB"/>
                </a:solidFill>
                <a:latin typeface="Open Sans" panose="020B0606030504020204" pitchFamily="34" charset="0"/>
                <a:hlinkClick r:id="rId3">
                  <a:extLst>
                    <a:ext uri="{A12FA001-AC4F-418D-AE19-62706E023703}">
                      <ahyp:hlinkClr xmlns:ahyp="http://schemas.microsoft.com/office/drawing/2018/hyperlinkcolor" val="tx"/>
                    </a:ext>
                  </a:extLst>
                </a:hlinkClick>
              </a:rPr>
              <a:t>https://chat.il4.dso.mil/</a:t>
            </a:r>
            <a:endParaRPr lang="en-US" sz="4000" dirty="0">
              <a:solidFill>
                <a:srgbClr val="FFC000"/>
              </a:solidFill>
            </a:endParaRPr>
          </a:p>
          <a:p>
            <a:endParaRPr lang="en-US" sz="2400" dirty="0">
              <a:solidFill>
                <a:srgbClr val="FFC000"/>
              </a:solidFill>
            </a:endParaRPr>
          </a:p>
        </p:txBody>
      </p:sp>
      <p:sp>
        <p:nvSpPr>
          <p:cNvPr id="7" name="TextBox 6">
            <a:extLst>
              <a:ext uri="{FF2B5EF4-FFF2-40B4-BE49-F238E27FC236}">
                <a16:creationId xmlns:a16="http://schemas.microsoft.com/office/drawing/2014/main" id="{40579845-5CD4-724F-C883-1FA13C2E22ED}"/>
              </a:ext>
            </a:extLst>
          </p:cNvPr>
          <p:cNvSpPr txBox="1"/>
          <p:nvPr/>
        </p:nvSpPr>
        <p:spPr>
          <a:xfrm>
            <a:off x="4043801" y="6258770"/>
            <a:ext cx="4104408" cy="369332"/>
          </a:xfrm>
          <a:prstGeom prst="rect">
            <a:avLst/>
          </a:prstGeom>
          <a:noFill/>
        </p:spPr>
        <p:txBody>
          <a:bodyPr wrap="square" rtlCol="0">
            <a:spAutoFit/>
          </a:bodyPr>
          <a:lstStyle/>
          <a:p>
            <a:pPr algn="ctr"/>
            <a:r>
              <a:rPr lang="en-US" dirty="0">
                <a:solidFill>
                  <a:srgbClr val="00B050"/>
                </a:solidFill>
                <a:latin typeface="Calibri" panose="020F0502020204030204"/>
              </a:rPr>
              <a:t>CUI</a:t>
            </a:r>
            <a:endParaRPr lang="en-US" dirty="0">
              <a:solidFill>
                <a:srgbClr val="00B050"/>
              </a:solidFill>
            </a:endParaRPr>
          </a:p>
        </p:txBody>
      </p:sp>
      <p:sp>
        <p:nvSpPr>
          <p:cNvPr id="3" name="TextBox 2">
            <a:extLst>
              <a:ext uri="{FF2B5EF4-FFF2-40B4-BE49-F238E27FC236}">
                <a16:creationId xmlns:a16="http://schemas.microsoft.com/office/drawing/2014/main" id="{523AD28E-B538-A849-BAA1-6CCB5438D7CB}"/>
              </a:ext>
            </a:extLst>
          </p:cNvPr>
          <p:cNvSpPr txBox="1"/>
          <p:nvPr/>
        </p:nvSpPr>
        <p:spPr>
          <a:xfrm>
            <a:off x="2289776" y="4550612"/>
            <a:ext cx="7612455" cy="646331"/>
          </a:xfrm>
          <a:prstGeom prst="rect">
            <a:avLst/>
          </a:prstGeom>
          <a:noFill/>
        </p:spPr>
        <p:txBody>
          <a:bodyPr wrap="square" rtlCol="0">
            <a:spAutoFit/>
          </a:bodyPr>
          <a:lstStyle/>
          <a:p>
            <a:r>
              <a:rPr lang="en-US" b="1" dirty="0">
                <a:solidFill>
                  <a:srgbClr val="FFC000"/>
                </a:solidFill>
              </a:rPr>
              <a:t>NOTE:</a:t>
            </a:r>
            <a:r>
              <a:rPr lang="en-US" dirty="0">
                <a:solidFill>
                  <a:srgbClr val="FFC000"/>
                </a:solidFill>
              </a:rPr>
              <a:t> </a:t>
            </a:r>
            <a:r>
              <a:rPr lang="en-US" dirty="0">
                <a:solidFill>
                  <a:srgbClr val="F8F8F8"/>
                </a:solidFill>
              </a:rPr>
              <a:t>In order to automatically join your organization’s </a:t>
            </a:r>
            <a:r>
              <a:rPr lang="en-US" dirty="0">
                <a:solidFill>
                  <a:srgbClr val="FFC000"/>
                </a:solidFill>
              </a:rPr>
              <a:t>TEAM CHAT; </a:t>
            </a:r>
            <a:r>
              <a:rPr lang="en-US" dirty="0">
                <a:solidFill>
                  <a:srgbClr val="F8F8F8"/>
                </a:solidFill>
              </a:rPr>
              <a:t>Users need to use the Team Invite Link provided by your organization’s Team Admins</a:t>
            </a:r>
          </a:p>
        </p:txBody>
      </p:sp>
    </p:spTree>
    <p:extLst>
      <p:ext uri="{BB962C8B-B14F-4D97-AF65-F5344CB8AC3E}">
        <p14:creationId xmlns:p14="http://schemas.microsoft.com/office/powerpoint/2010/main" val="420116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1082" y="444320"/>
            <a:ext cx="10515600" cy="1325562"/>
          </a:xfrm>
        </p:spPr>
        <p:txBody>
          <a:bodyPr/>
          <a:lstStyle/>
          <a:p>
            <a:r>
              <a:rPr lang="en-US" b="1" dirty="0">
                <a:solidFill>
                  <a:schemeClr val="accent5">
                    <a:lumMod val="60000"/>
                    <a:lumOff val="40000"/>
                  </a:schemeClr>
                </a:solidFill>
              </a:rPr>
              <a:t>What is Platform One </a:t>
            </a:r>
            <a:r>
              <a:rPr lang="en-US" b="1" dirty="0" err="1">
                <a:solidFill>
                  <a:schemeClr val="accent5">
                    <a:lumMod val="60000"/>
                    <a:lumOff val="40000"/>
                  </a:schemeClr>
                </a:solidFill>
              </a:rPr>
              <a:t>ChatOps</a:t>
            </a:r>
            <a:r>
              <a:rPr lang="en-US" b="1" dirty="0">
                <a:solidFill>
                  <a:schemeClr val="accent5">
                    <a:lumMod val="60000"/>
                    <a:lumOff val="40000"/>
                  </a:schemeClr>
                </a:solidFill>
              </a:rPr>
              <a:t>? (P1)</a:t>
            </a:r>
            <a:endParaRPr lang="en-US" b="1" i="1" dirty="0">
              <a:solidFill>
                <a:schemeClr val="accent5">
                  <a:lumMod val="60000"/>
                  <a:lumOff val="40000"/>
                </a:schemeClr>
              </a:solidFill>
            </a:endParaRPr>
          </a:p>
        </p:txBody>
      </p:sp>
      <p:sp>
        <p:nvSpPr>
          <p:cNvPr id="3" name="Content Placeholder 2"/>
          <p:cNvSpPr>
            <a:spLocks noGrp="1"/>
          </p:cNvSpPr>
          <p:nvPr>
            <p:ph idx="1"/>
          </p:nvPr>
        </p:nvSpPr>
        <p:spPr>
          <a:xfrm>
            <a:off x="851085" y="2361329"/>
            <a:ext cx="10489835" cy="2135352"/>
          </a:xfrm>
        </p:spPr>
        <p:txBody>
          <a:bodyPr>
            <a:noAutofit/>
          </a:bodyPr>
          <a:lstStyle/>
          <a:p>
            <a:r>
              <a:rPr lang="en-US" sz="2000" dirty="0">
                <a:solidFill>
                  <a:schemeClr val="bg1">
                    <a:lumMod val="95000"/>
                  </a:schemeClr>
                </a:solidFill>
              </a:rPr>
              <a:t>P1 </a:t>
            </a:r>
            <a:r>
              <a:rPr lang="en-US" sz="2000" dirty="0" err="1">
                <a:solidFill>
                  <a:schemeClr val="bg1">
                    <a:lumMod val="95000"/>
                  </a:schemeClr>
                </a:solidFill>
              </a:rPr>
              <a:t>ChatOps</a:t>
            </a:r>
            <a:r>
              <a:rPr lang="en-US" sz="2000" dirty="0">
                <a:solidFill>
                  <a:schemeClr val="bg1">
                    <a:lumMod val="95000"/>
                  </a:schemeClr>
                </a:solidFill>
              </a:rPr>
              <a:t> is the certified mobile application for Platform One (P1) and its customers. It provides secure chat and collaboration capabilities for mission execution in conjunction with </a:t>
            </a:r>
            <a:r>
              <a:rPr lang="en-US" sz="2000" dirty="0" err="1">
                <a:solidFill>
                  <a:schemeClr val="bg1">
                    <a:lumMod val="95000"/>
                  </a:schemeClr>
                </a:solidFill>
              </a:rPr>
              <a:t>Mattermost</a:t>
            </a:r>
            <a:endParaRPr lang="en-US" sz="2000" dirty="0">
              <a:solidFill>
                <a:schemeClr val="bg1">
                  <a:lumMod val="95000"/>
                </a:schemeClr>
              </a:solidFill>
            </a:endParaRPr>
          </a:p>
          <a:p>
            <a:r>
              <a:rPr lang="en-US" sz="2000" dirty="0" err="1">
                <a:solidFill>
                  <a:srgbClr val="FFFF00"/>
                </a:solidFill>
              </a:rPr>
              <a:t>Mattermost</a:t>
            </a:r>
            <a:r>
              <a:rPr lang="en-US" sz="2000" dirty="0">
                <a:solidFill>
                  <a:srgbClr val="FFFF00"/>
                </a:solidFill>
              </a:rPr>
              <a:t> is migrating to P1 </a:t>
            </a:r>
            <a:r>
              <a:rPr lang="en-US" sz="2000" dirty="0" err="1">
                <a:solidFill>
                  <a:srgbClr val="FFFF00"/>
                </a:solidFill>
              </a:rPr>
              <a:t>ChatOps</a:t>
            </a:r>
            <a:r>
              <a:rPr lang="en-US" sz="2000" dirty="0">
                <a:solidFill>
                  <a:srgbClr val="FFFF00"/>
                </a:solidFill>
              </a:rPr>
              <a:t> 14 May 2025 and </a:t>
            </a:r>
            <a:r>
              <a:rPr lang="en-US" sz="2000" dirty="0" err="1">
                <a:solidFill>
                  <a:srgbClr val="FFFF00"/>
                </a:solidFill>
              </a:rPr>
              <a:t>Mattermost</a:t>
            </a:r>
            <a:r>
              <a:rPr lang="en-US" sz="2000" dirty="0">
                <a:solidFill>
                  <a:srgbClr val="FFFF00"/>
                </a:solidFill>
              </a:rPr>
              <a:t> will no longer receive push notifications</a:t>
            </a:r>
          </a:p>
          <a:p>
            <a:pPr marL="0" indent="0">
              <a:buNone/>
            </a:pPr>
            <a:endParaRPr lang="en-US" sz="2000" dirty="0">
              <a:solidFill>
                <a:schemeClr val="bg1">
                  <a:lumMod val="95000"/>
                </a:schemeClr>
              </a:solidFill>
            </a:endParaRPr>
          </a:p>
          <a:p>
            <a:pPr marL="0" indent="0">
              <a:buNone/>
            </a:pPr>
            <a:endParaRPr lang="en-US" sz="2000" dirty="0">
              <a:solidFill>
                <a:schemeClr val="bg1">
                  <a:lumMod val="95000"/>
                </a:schemeClr>
              </a:solidFill>
            </a:endParaRPr>
          </a:p>
        </p:txBody>
      </p:sp>
      <p:sp>
        <p:nvSpPr>
          <p:cNvPr id="4" name="TextBox 3"/>
          <p:cNvSpPr txBox="1"/>
          <p:nvPr/>
        </p:nvSpPr>
        <p:spPr>
          <a:xfrm>
            <a:off x="0" y="6488673"/>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Tree>
    <p:extLst>
      <p:ext uri="{BB962C8B-B14F-4D97-AF65-F5344CB8AC3E}">
        <p14:creationId xmlns:p14="http://schemas.microsoft.com/office/powerpoint/2010/main" val="393695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F30D5F-6268-E62A-055C-D615441E3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EAC83-A2FF-27CA-0FC5-0E4C3266907B}"/>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latin typeface="+mn-lt"/>
              </a:rPr>
              <a:t>Platform One Profile Setup</a:t>
            </a:r>
            <a:br>
              <a:rPr lang="en-US" dirty="0">
                <a:solidFill>
                  <a:schemeClr val="bg1">
                    <a:lumMod val="95000"/>
                  </a:schemeClr>
                </a:solidFill>
              </a:rPr>
            </a:br>
            <a:r>
              <a:rPr lang="en-US" sz="3600" i="1" dirty="0">
                <a:solidFill>
                  <a:schemeClr val="bg1">
                    <a:lumMod val="95000"/>
                  </a:schemeClr>
                </a:solidFill>
              </a:rPr>
              <a:t>The first few things you should do</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BE21E375-CFD7-5A54-E492-AC03F8F5FE5E}"/>
              </a:ext>
            </a:extLst>
          </p:cNvPr>
          <p:cNvSpPr>
            <a:spLocks noGrp="1"/>
          </p:cNvSpPr>
          <p:nvPr>
            <p:ph idx="1"/>
          </p:nvPr>
        </p:nvSpPr>
        <p:spPr>
          <a:xfrm>
            <a:off x="838200" y="1516522"/>
            <a:ext cx="10515600" cy="4841148"/>
          </a:xfrm>
        </p:spPr>
        <p:txBody>
          <a:bodyPr>
            <a:noAutofit/>
          </a:bodyPr>
          <a:lstStyle/>
          <a:p>
            <a:pPr marL="0" indent="0" algn="ctr">
              <a:buNone/>
            </a:pPr>
            <a:r>
              <a:rPr lang="en-US" sz="1800" b="1" dirty="0">
                <a:solidFill>
                  <a:schemeClr val="accent4">
                    <a:lumMod val="60000"/>
                    <a:lumOff val="40000"/>
                  </a:schemeClr>
                </a:solidFill>
              </a:rPr>
              <a:t>	</a:t>
            </a:r>
            <a:r>
              <a:rPr lang="en-US" sz="2400" b="1" u="sng" dirty="0">
                <a:solidFill>
                  <a:srgbClr val="FF0000"/>
                </a:solidFill>
              </a:rPr>
              <a:t>ON A DESKTOP COMPUTER (USE EDGE BROWSER)</a:t>
            </a:r>
          </a:p>
          <a:p>
            <a:pPr marL="0" indent="0">
              <a:buNone/>
            </a:pPr>
            <a:endParaRPr lang="en-US" sz="1800" b="1" dirty="0">
              <a:solidFill>
                <a:srgbClr val="FF0000"/>
              </a:solidFill>
            </a:endParaRPr>
          </a:p>
          <a:p>
            <a:pPr>
              <a:buNone/>
            </a:pPr>
            <a:r>
              <a:rPr lang="en-US" sz="1800" b="1" dirty="0">
                <a:solidFill>
                  <a:srgbClr val="52A1FD"/>
                </a:solidFill>
                <a:latin typeface="Catamaran"/>
              </a:rPr>
              <a:t>Step 1 ACCOUNT REGISTRATION</a:t>
            </a:r>
          </a:p>
          <a:p>
            <a:pPr marL="0" indent="0">
              <a:buNone/>
            </a:pPr>
            <a:r>
              <a:rPr lang="en-US" sz="1800" dirty="0">
                <a:solidFill>
                  <a:schemeClr val="bg1"/>
                </a:solidFill>
              </a:rPr>
              <a:t>1.1 New users can create a Platform One (P1) account at </a:t>
            </a:r>
            <a:r>
              <a:rPr lang="en-US" sz="1800" b="1" dirty="0">
                <a:solidFill>
                  <a:srgbClr val="00B0F0"/>
                </a:solidFill>
              </a:rPr>
              <a:t>https://login.dso.mil/register </a:t>
            </a:r>
            <a:r>
              <a:rPr lang="en-US" sz="1800" dirty="0">
                <a:solidFill>
                  <a:schemeClr val="bg1"/>
                </a:solidFill>
              </a:rPr>
              <a:t>from a computer with a CAC reader. New users must use their military email to register. </a:t>
            </a:r>
            <a:r>
              <a:rPr lang="en-US" sz="1800" b="1" dirty="0">
                <a:solidFill>
                  <a:schemeClr val="bg1"/>
                </a:solidFill>
              </a:rPr>
              <a:t>Note. </a:t>
            </a:r>
            <a:r>
              <a:rPr lang="en-US" sz="1800" dirty="0">
                <a:solidFill>
                  <a:schemeClr val="bg1"/>
                </a:solidFill>
              </a:rPr>
              <a:t>Internet Explorer browser is not supported. </a:t>
            </a:r>
          </a:p>
          <a:p>
            <a:r>
              <a:rPr lang="en-US" sz="1800" dirty="0">
                <a:solidFill>
                  <a:srgbClr val="F8F8F8"/>
                </a:solidFill>
              </a:rPr>
              <a:t>Profile Details:</a:t>
            </a:r>
          </a:p>
          <a:p>
            <a:r>
              <a:rPr lang="en-US" sz="1800" dirty="0">
                <a:solidFill>
                  <a:schemeClr val="bg1"/>
                </a:solidFill>
              </a:rPr>
              <a:t>First Name.</a:t>
            </a:r>
          </a:p>
          <a:p>
            <a:r>
              <a:rPr lang="en-US" sz="1800" dirty="0">
                <a:solidFill>
                  <a:schemeClr val="bg1"/>
                </a:solidFill>
              </a:rPr>
              <a:t>Last Name.</a:t>
            </a:r>
          </a:p>
          <a:p>
            <a:r>
              <a:rPr lang="en-US" sz="1800" dirty="0">
                <a:solidFill>
                  <a:schemeClr val="bg1"/>
                </a:solidFill>
              </a:rPr>
              <a:t>Affiliation and Paygrade (select from dropdown menu)</a:t>
            </a:r>
          </a:p>
          <a:p>
            <a:r>
              <a:rPr lang="en-US" sz="1800" dirty="0">
                <a:solidFill>
                  <a:schemeClr val="bg1"/>
                </a:solidFill>
              </a:rPr>
              <a:t>Unit, Organization (US Air Force)</a:t>
            </a:r>
          </a:p>
          <a:p>
            <a:r>
              <a:rPr lang="en-US" sz="1800" dirty="0">
                <a:solidFill>
                  <a:schemeClr val="bg1"/>
                </a:solidFill>
              </a:rPr>
              <a:t>Username Ex. John.doe.123   </a:t>
            </a:r>
            <a:r>
              <a:rPr lang="en-US" sz="1800" dirty="0">
                <a:solidFill>
                  <a:schemeClr val="bg1"/>
                </a:solidFill>
                <a:sym typeface="Wingdings" panose="05000000000000000000" pitchFamily="2" charset="2"/>
              </a:rPr>
              <a:t>john.doe.123@us.af.mil (use front part of AF email)</a:t>
            </a:r>
          </a:p>
          <a:p>
            <a:r>
              <a:rPr lang="en-US" sz="1800" dirty="0">
                <a:solidFill>
                  <a:schemeClr val="bg1"/>
                </a:solidFill>
                <a:sym typeface="Wingdings" panose="05000000000000000000" pitchFamily="2" charset="2"/>
              </a:rPr>
              <a:t>Email. Complete .mil email. </a:t>
            </a:r>
            <a:r>
              <a:rPr lang="en-US" sz="1800" b="1" u="sng" dirty="0">
                <a:solidFill>
                  <a:srgbClr val="FF0000"/>
                </a:solidFill>
                <a:sym typeface="Wingdings" panose="05000000000000000000" pitchFamily="2" charset="2"/>
              </a:rPr>
              <a:t>DO NOT USE PERSONAL EMAILS</a:t>
            </a:r>
          </a:p>
          <a:p>
            <a:endParaRPr lang="en-US" sz="1800" dirty="0">
              <a:solidFill>
                <a:schemeClr val="bg1"/>
              </a:solidFill>
            </a:endParaRPr>
          </a:p>
          <a:p>
            <a:pPr marL="0" indent="0">
              <a:spcAft>
                <a:spcPts val="1501"/>
              </a:spcAft>
              <a:buNone/>
            </a:pPr>
            <a:endParaRPr lang="en-US" sz="1800" dirty="0">
              <a:solidFill>
                <a:srgbClr val="E0E0E0"/>
              </a:solidFill>
              <a:latin typeface="Muli"/>
            </a:endParaRPr>
          </a:p>
          <a:p>
            <a:pPr marL="0" indent="0">
              <a:buNone/>
            </a:pPr>
            <a:endParaRPr lang="en-US" sz="1800" b="1" dirty="0">
              <a:solidFill>
                <a:schemeClr val="accent4">
                  <a:lumMod val="60000"/>
                  <a:lumOff val="40000"/>
                </a:schemeClr>
              </a:solidFill>
            </a:endParaRPr>
          </a:p>
          <a:p>
            <a:pPr marL="457181" lvl="1" indent="0">
              <a:buNone/>
            </a:pPr>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930AB154-0CAE-5F6B-D41A-298728141543}"/>
              </a:ext>
            </a:extLst>
          </p:cNvPr>
          <p:cNvSpPr txBox="1"/>
          <p:nvPr/>
        </p:nvSpPr>
        <p:spPr>
          <a:xfrm>
            <a:off x="0" y="6357669"/>
            <a:ext cx="12192000" cy="369332"/>
          </a:xfrm>
          <a:prstGeom prst="rect">
            <a:avLst/>
          </a:prstGeom>
          <a:noFill/>
        </p:spPr>
        <p:txBody>
          <a:bodyPr wrap="square" rtlCol="0">
            <a:spAutoFit/>
          </a:bodyPr>
          <a:lstStyle/>
          <a:p>
            <a:pPr algn="ctr"/>
            <a:r>
              <a:rPr lang="en-US" dirty="0">
                <a:solidFill>
                  <a:srgbClr val="00B050"/>
                </a:solidFill>
                <a:latin typeface="Calibri" panose="020F0502020204030204"/>
              </a:rPr>
              <a:t>CUI</a:t>
            </a:r>
          </a:p>
        </p:txBody>
      </p:sp>
    </p:spTree>
    <p:extLst>
      <p:ext uri="{BB962C8B-B14F-4D97-AF65-F5344CB8AC3E}">
        <p14:creationId xmlns:p14="http://schemas.microsoft.com/office/powerpoint/2010/main" val="259906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4F8280-1DBF-2AA8-C512-24D0FB39C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3796B-9B52-6391-DFC2-613492A60A60}"/>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latin typeface="+mn-lt"/>
              </a:rPr>
              <a:t>Platform One Profile Setup</a:t>
            </a:r>
            <a:br>
              <a:rPr lang="en-US" dirty="0">
                <a:solidFill>
                  <a:schemeClr val="bg1">
                    <a:lumMod val="95000"/>
                  </a:schemeClr>
                </a:solidFill>
              </a:rPr>
            </a:br>
            <a:r>
              <a:rPr lang="en-US" sz="3600" i="1" dirty="0">
                <a:solidFill>
                  <a:schemeClr val="bg1">
                    <a:lumMod val="95000"/>
                  </a:schemeClr>
                </a:solidFill>
              </a:rPr>
              <a:t>The first few things you should do</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E87A1737-C1C7-4E5E-49C4-4042E42A0F04}"/>
              </a:ext>
            </a:extLst>
          </p:cNvPr>
          <p:cNvSpPr>
            <a:spLocks noGrp="1"/>
          </p:cNvSpPr>
          <p:nvPr>
            <p:ph idx="1"/>
          </p:nvPr>
        </p:nvSpPr>
        <p:spPr>
          <a:xfrm>
            <a:off x="838200" y="1516522"/>
            <a:ext cx="10515600" cy="4841148"/>
          </a:xfrm>
        </p:spPr>
        <p:txBody>
          <a:bodyPr>
            <a:noAutofit/>
          </a:bodyPr>
          <a:lstStyle/>
          <a:p>
            <a:pPr marL="0" indent="0" algn="ctr">
              <a:buNone/>
            </a:pPr>
            <a:r>
              <a:rPr lang="en-US" sz="1800" b="1" dirty="0">
                <a:solidFill>
                  <a:schemeClr val="accent4">
                    <a:lumMod val="60000"/>
                    <a:lumOff val="40000"/>
                  </a:schemeClr>
                </a:solidFill>
              </a:rPr>
              <a:t>	</a:t>
            </a:r>
            <a:r>
              <a:rPr lang="en-US" sz="2400" b="1" u="sng" dirty="0">
                <a:solidFill>
                  <a:srgbClr val="FF0000"/>
                </a:solidFill>
              </a:rPr>
              <a:t>ON A DESKTOP COMPUTER (USE EDGE BROWSER)</a:t>
            </a:r>
          </a:p>
          <a:p>
            <a:pPr marL="0" indent="0">
              <a:buNone/>
            </a:pPr>
            <a:endParaRPr lang="en-US" sz="1800" b="1" dirty="0">
              <a:solidFill>
                <a:srgbClr val="FF0000"/>
              </a:solidFill>
            </a:endParaRPr>
          </a:p>
          <a:p>
            <a:pPr>
              <a:buNone/>
            </a:pPr>
            <a:r>
              <a:rPr lang="en-US" sz="1800" dirty="0">
                <a:solidFill>
                  <a:srgbClr val="52A1FD"/>
                </a:solidFill>
                <a:latin typeface="Catamaran"/>
              </a:rPr>
              <a:t>Step 1 ACCOUNT REGISTRATION (continued)</a:t>
            </a:r>
          </a:p>
          <a:p>
            <a:r>
              <a:rPr lang="en-US" sz="1800" dirty="0">
                <a:solidFill>
                  <a:srgbClr val="F8F8F8"/>
                </a:solidFill>
                <a:latin typeface="Catamaran"/>
              </a:rPr>
              <a:t>Password &amp; Confirm Password </a:t>
            </a:r>
          </a:p>
          <a:p>
            <a:pPr lvl="1"/>
            <a:r>
              <a:rPr lang="en-US" sz="1400" dirty="0">
                <a:solidFill>
                  <a:srgbClr val="F8F8F8"/>
                </a:solidFill>
                <a:latin typeface="Catamaran"/>
              </a:rPr>
              <a:t>This is for multifactor authentication which enables  users to access P1 </a:t>
            </a:r>
            <a:r>
              <a:rPr lang="en-US" sz="1400" dirty="0" err="1">
                <a:solidFill>
                  <a:srgbClr val="F8F8F8"/>
                </a:solidFill>
                <a:latin typeface="Catamaran"/>
              </a:rPr>
              <a:t>ChatOps</a:t>
            </a:r>
            <a:r>
              <a:rPr lang="en-US" sz="1400" dirty="0">
                <a:solidFill>
                  <a:srgbClr val="F8F8F8"/>
                </a:solidFill>
                <a:latin typeface="Catamaran"/>
              </a:rPr>
              <a:t> without their CAC. If a password is entered, it will expect the new user to set MFA up immediately and prevent the user from logging in, even with a CAC, until MFA setup is complete. If a password is entered, the next screen will ask the new user to install an authenticator app (Google authenticator or Microsoft Authenticator) on their mobile device. QR code or navigate to either using the device’s app store. </a:t>
            </a:r>
          </a:p>
          <a:p>
            <a:pPr marL="0" indent="0">
              <a:buNone/>
            </a:pPr>
            <a:endParaRPr lang="en-US" sz="1800" dirty="0">
              <a:solidFill>
                <a:schemeClr val="bg1"/>
              </a:solidFill>
            </a:endParaRPr>
          </a:p>
          <a:p>
            <a:pPr marL="0" indent="0">
              <a:spcAft>
                <a:spcPts val="1501"/>
              </a:spcAft>
              <a:buNone/>
            </a:pPr>
            <a:endParaRPr lang="en-US" sz="1800" dirty="0">
              <a:solidFill>
                <a:srgbClr val="E0E0E0"/>
              </a:solidFill>
              <a:latin typeface="Muli"/>
            </a:endParaRPr>
          </a:p>
          <a:p>
            <a:pPr marL="0" indent="0">
              <a:buNone/>
            </a:pPr>
            <a:endParaRPr lang="en-US" sz="1800" b="1" dirty="0">
              <a:solidFill>
                <a:schemeClr val="accent4">
                  <a:lumMod val="60000"/>
                  <a:lumOff val="40000"/>
                </a:schemeClr>
              </a:solidFill>
            </a:endParaRPr>
          </a:p>
          <a:p>
            <a:pPr marL="457181" lvl="1" indent="0">
              <a:buNone/>
            </a:pPr>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188055F9-3326-3450-29D5-F4F367FBD5AE}"/>
              </a:ext>
            </a:extLst>
          </p:cNvPr>
          <p:cNvSpPr txBox="1"/>
          <p:nvPr/>
        </p:nvSpPr>
        <p:spPr>
          <a:xfrm>
            <a:off x="0" y="624510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Tree>
    <p:extLst>
      <p:ext uri="{BB962C8B-B14F-4D97-AF65-F5344CB8AC3E}">
        <p14:creationId xmlns:p14="http://schemas.microsoft.com/office/powerpoint/2010/main" val="22162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4C21D3-9ACD-3342-CE16-B6DD64333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1E2C0-2E7C-778E-EEFC-CF9D98937ADC}"/>
              </a:ext>
            </a:extLst>
          </p:cNvPr>
          <p:cNvSpPr>
            <a:spLocks noGrp="1"/>
          </p:cNvSpPr>
          <p:nvPr>
            <p:ph type="title"/>
          </p:nvPr>
        </p:nvSpPr>
        <p:spPr>
          <a:xfrm>
            <a:off x="838200" y="190961"/>
            <a:ext cx="10515600" cy="1325562"/>
          </a:xfrm>
        </p:spPr>
        <p:txBody>
          <a:bodyPr>
            <a:normAutofit/>
          </a:bodyPr>
          <a:lstStyle/>
          <a:p>
            <a:r>
              <a:rPr lang="en-US" b="1" dirty="0">
                <a:solidFill>
                  <a:schemeClr val="accent1">
                    <a:lumMod val="60000"/>
                    <a:lumOff val="40000"/>
                  </a:schemeClr>
                </a:solidFill>
                <a:latin typeface="+mn-lt"/>
              </a:rPr>
              <a:t>Platform One Registration Page</a:t>
            </a:r>
            <a:br>
              <a:rPr lang="en-US" dirty="0">
                <a:solidFill>
                  <a:schemeClr val="bg1">
                    <a:lumMod val="95000"/>
                  </a:schemeClr>
                </a:solidFill>
              </a:rPr>
            </a:br>
            <a:r>
              <a:rPr lang="en-US" sz="3600" i="1" dirty="0">
                <a:solidFill>
                  <a:schemeClr val="bg1">
                    <a:lumMod val="95000"/>
                  </a:schemeClr>
                </a:solidFill>
              </a:rPr>
              <a:t>The first few things you </a:t>
            </a:r>
            <a:r>
              <a:rPr lang="en-US" sz="3600" i="1" dirty="0" err="1">
                <a:solidFill>
                  <a:schemeClr val="bg1">
                    <a:lumMod val="95000"/>
                  </a:schemeClr>
                </a:solidFill>
              </a:rPr>
              <a:t>shoulddo</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B48649D4-8BA6-C561-67B7-03D2BEA80533}"/>
              </a:ext>
            </a:extLst>
          </p:cNvPr>
          <p:cNvSpPr>
            <a:spLocks noGrp="1"/>
          </p:cNvSpPr>
          <p:nvPr>
            <p:ph idx="1"/>
          </p:nvPr>
        </p:nvSpPr>
        <p:spPr>
          <a:xfrm>
            <a:off x="838200" y="1462119"/>
            <a:ext cx="10515600" cy="4386036"/>
          </a:xfrm>
        </p:spPr>
        <p:txBody>
          <a:bodyPr>
            <a:noAutofit/>
          </a:bodyPr>
          <a:lstStyle/>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38AF41C4-8DC7-16A9-1ED7-49A6D3985D45}"/>
              </a:ext>
            </a:extLst>
          </p:cNvPr>
          <p:cNvSpPr txBox="1"/>
          <p:nvPr/>
        </p:nvSpPr>
        <p:spPr>
          <a:xfrm>
            <a:off x="0" y="648238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
        <p:nvSpPr>
          <p:cNvPr id="9" name="TextBox 8">
            <a:extLst>
              <a:ext uri="{FF2B5EF4-FFF2-40B4-BE49-F238E27FC236}">
                <a16:creationId xmlns:a16="http://schemas.microsoft.com/office/drawing/2014/main" id="{AFD52EF0-8CE8-210E-D999-BB71DA2616ED}"/>
              </a:ext>
            </a:extLst>
          </p:cNvPr>
          <p:cNvSpPr txBox="1"/>
          <p:nvPr/>
        </p:nvSpPr>
        <p:spPr>
          <a:xfrm>
            <a:off x="838200" y="1428920"/>
            <a:ext cx="6098240" cy="369332"/>
          </a:xfrm>
          <a:prstGeom prst="rect">
            <a:avLst/>
          </a:prstGeom>
          <a:noFill/>
        </p:spPr>
        <p:txBody>
          <a:bodyPr wrap="square">
            <a:spAutoFit/>
          </a:bodyPr>
          <a:lstStyle/>
          <a:p>
            <a:pPr algn="l">
              <a:buNone/>
            </a:pPr>
            <a:r>
              <a:rPr lang="en-US" dirty="0">
                <a:solidFill>
                  <a:srgbClr val="52A1FD"/>
                </a:solidFill>
                <a:latin typeface="Catamaran"/>
              </a:rPr>
              <a:t>Step 1 (continued)</a:t>
            </a:r>
          </a:p>
        </p:txBody>
      </p:sp>
      <p:pic>
        <p:nvPicPr>
          <p:cNvPr id="7" name="Picture 6">
            <a:extLst>
              <a:ext uri="{FF2B5EF4-FFF2-40B4-BE49-F238E27FC236}">
                <a16:creationId xmlns:a16="http://schemas.microsoft.com/office/drawing/2014/main" id="{B2159E01-151E-E377-B38E-3418042A59AD}"/>
              </a:ext>
            </a:extLst>
          </p:cNvPr>
          <p:cNvPicPr>
            <a:picLocks noChangeAspect="1"/>
          </p:cNvPicPr>
          <p:nvPr/>
        </p:nvPicPr>
        <p:blipFill>
          <a:blip r:embed="rId3"/>
          <a:stretch>
            <a:fillRect/>
          </a:stretch>
        </p:blipFill>
        <p:spPr>
          <a:xfrm>
            <a:off x="2735696" y="1490213"/>
            <a:ext cx="6409427" cy="4856672"/>
          </a:xfrm>
          <a:prstGeom prst="rect">
            <a:avLst/>
          </a:prstGeom>
        </p:spPr>
      </p:pic>
    </p:spTree>
    <p:extLst>
      <p:ext uri="{BB962C8B-B14F-4D97-AF65-F5344CB8AC3E}">
        <p14:creationId xmlns:p14="http://schemas.microsoft.com/office/powerpoint/2010/main" val="183509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C3A384-7C5A-3997-15FC-7F95B2A44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838E2-C0B6-75F9-B33B-33EBFC14F90B}"/>
              </a:ext>
            </a:extLst>
          </p:cNvPr>
          <p:cNvSpPr>
            <a:spLocks noGrp="1"/>
          </p:cNvSpPr>
          <p:nvPr>
            <p:ph type="title"/>
          </p:nvPr>
        </p:nvSpPr>
        <p:spPr>
          <a:xfrm>
            <a:off x="907212" y="160711"/>
            <a:ext cx="10515600" cy="1325562"/>
          </a:xfrm>
        </p:spPr>
        <p:txBody>
          <a:bodyPr>
            <a:normAutofit/>
          </a:bodyPr>
          <a:lstStyle/>
          <a:p>
            <a:r>
              <a:rPr lang="en-US" b="1" dirty="0">
                <a:solidFill>
                  <a:schemeClr val="accent1">
                    <a:lumMod val="60000"/>
                    <a:lumOff val="40000"/>
                  </a:schemeClr>
                </a:solidFill>
                <a:latin typeface="+mn-lt"/>
              </a:rPr>
              <a:t>Platform One Licensing</a:t>
            </a:r>
            <a:br>
              <a:rPr lang="en-US" dirty="0">
                <a:solidFill>
                  <a:schemeClr val="bg1">
                    <a:lumMod val="95000"/>
                  </a:schemeClr>
                </a:solidFill>
              </a:rPr>
            </a:br>
            <a:r>
              <a:rPr lang="en-US" sz="3600" i="1" dirty="0">
                <a:solidFill>
                  <a:schemeClr val="bg1">
                    <a:lumMod val="95000"/>
                  </a:schemeClr>
                </a:solidFill>
              </a:rPr>
              <a:t>The first few things you should do</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842963F3-DB0C-0C17-F34D-4E6DDDA4B710}"/>
              </a:ext>
            </a:extLst>
          </p:cNvPr>
          <p:cNvSpPr>
            <a:spLocks noGrp="1"/>
          </p:cNvSpPr>
          <p:nvPr>
            <p:ph idx="1"/>
          </p:nvPr>
        </p:nvSpPr>
        <p:spPr>
          <a:xfrm>
            <a:off x="838200" y="1462119"/>
            <a:ext cx="10515600" cy="4386036"/>
          </a:xfrm>
        </p:spPr>
        <p:txBody>
          <a:bodyPr>
            <a:noAutofit/>
          </a:bodyPr>
          <a:lstStyle/>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4CD6F271-3E38-5479-7D42-F9BB055FC9E4}"/>
              </a:ext>
            </a:extLst>
          </p:cNvPr>
          <p:cNvSpPr txBox="1"/>
          <p:nvPr/>
        </p:nvSpPr>
        <p:spPr>
          <a:xfrm>
            <a:off x="-54426" y="643880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
        <p:nvSpPr>
          <p:cNvPr id="9" name="TextBox 8">
            <a:extLst>
              <a:ext uri="{FF2B5EF4-FFF2-40B4-BE49-F238E27FC236}">
                <a16:creationId xmlns:a16="http://schemas.microsoft.com/office/drawing/2014/main" id="{0F88E5B0-AB9C-0E77-9625-76A662A55A1B}"/>
              </a:ext>
            </a:extLst>
          </p:cNvPr>
          <p:cNvSpPr txBox="1"/>
          <p:nvPr/>
        </p:nvSpPr>
        <p:spPr>
          <a:xfrm>
            <a:off x="769190" y="1305424"/>
            <a:ext cx="9944821" cy="2308324"/>
          </a:xfrm>
          <a:prstGeom prst="rect">
            <a:avLst/>
          </a:prstGeom>
          <a:noFill/>
        </p:spPr>
        <p:txBody>
          <a:bodyPr wrap="square">
            <a:spAutoFit/>
          </a:bodyPr>
          <a:lstStyle/>
          <a:p>
            <a:pPr algn="l">
              <a:buNone/>
            </a:pPr>
            <a:r>
              <a:rPr lang="en-US" dirty="0">
                <a:solidFill>
                  <a:srgbClr val="52A1FD"/>
                </a:solidFill>
                <a:latin typeface="Catamaran"/>
              </a:rPr>
              <a:t>Step 1.2</a:t>
            </a:r>
          </a:p>
          <a:p>
            <a:pPr algn="l">
              <a:buNone/>
            </a:pPr>
            <a:r>
              <a:rPr lang="en-US" b="1" dirty="0">
                <a:solidFill>
                  <a:schemeClr val="bg1"/>
                </a:solidFill>
                <a:latin typeface="Catamaran"/>
              </a:rPr>
              <a:t>On-boarding Supervisors Submit New User for Platform One License.</a:t>
            </a:r>
            <a:r>
              <a:rPr lang="en-US" dirty="0">
                <a:solidFill>
                  <a:schemeClr val="bg1"/>
                </a:solidFill>
                <a:latin typeface="Catamaran"/>
              </a:rPr>
              <a:t> </a:t>
            </a:r>
          </a:p>
          <a:p>
            <a:pPr marL="285739" indent="-285739">
              <a:buFont typeface="Arial" panose="020B0604020202020204" pitchFamily="34" charset="0"/>
              <a:buChar char="•"/>
            </a:pPr>
            <a:r>
              <a:rPr lang="en-US" u="sng" dirty="0">
                <a:solidFill>
                  <a:srgbClr val="FF0000"/>
                </a:solidFill>
                <a:latin typeface="Catamaran"/>
              </a:rPr>
              <a:t>Altus will onboard individuals 2-3 weeks prior to class start. This is dependent on the individual setting up their account. If account is not setup, we can not onboard you prior to class start</a:t>
            </a:r>
          </a:p>
          <a:p>
            <a:endParaRPr lang="en-US" dirty="0">
              <a:solidFill>
                <a:srgbClr val="52A1FD"/>
              </a:solidFill>
              <a:latin typeface="Catamaran"/>
            </a:endParaRPr>
          </a:p>
          <a:p>
            <a:r>
              <a:rPr lang="en-US" dirty="0">
                <a:solidFill>
                  <a:srgbClr val="52A1FD"/>
                </a:solidFill>
                <a:latin typeface="Catamaran"/>
              </a:rPr>
              <a:t>Step 2</a:t>
            </a:r>
            <a:endParaRPr lang="en-US" u="sng" dirty="0">
              <a:solidFill>
                <a:srgbClr val="FF0000"/>
              </a:solidFill>
              <a:latin typeface="Catamaran"/>
            </a:endParaRPr>
          </a:p>
          <a:p>
            <a:pPr marL="285739" indent="-285739">
              <a:buFont typeface="Arial" panose="020B0604020202020204" pitchFamily="34" charset="0"/>
              <a:buChar char="•"/>
            </a:pPr>
            <a:r>
              <a:rPr lang="en-US" b="1" u="sng" dirty="0">
                <a:solidFill>
                  <a:schemeClr val="bg1"/>
                </a:solidFill>
                <a:latin typeface="Muli"/>
              </a:rPr>
              <a:t>If your licensing is successful</a:t>
            </a:r>
            <a:r>
              <a:rPr lang="en-US" dirty="0">
                <a:solidFill>
                  <a:schemeClr val="bg1"/>
                </a:solidFill>
                <a:latin typeface="Muli"/>
              </a:rPr>
              <a:t>, </a:t>
            </a:r>
            <a:r>
              <a:rPr lang="en-US" dirty="0">
                <a:solidFill>
                  <a:schemeClr val="bg1"/>
                </a:solidFill>
              </a:rPr>
              <a:t>Platform One sends the new user an email with a link to activate the license. This sometimes gets filtered to spam so please check your spam folder. </a:t>
            </a:r>
            <a:endParaRPr lang="en-US" u="sng" dirty="0">
              <a:solidFill>
                <a:schemeClr val="bg1"/>
              </a:solidFill>
            </a:endParaRPr>
          </a:p>
        </p:txBody>
      </p:sp>
      <p:pic>
        <p:nvPicPr>
          <p:cNvPr id="7" name="Picture 6">
            <a:extLst>
              <a:ext uri="{FF2B5EF4-FFF2-40B4-BE49-F238E27FC236}">
                <a16:creationId xmlns:a16="http://schemas.microsoft.com/office/drawing/2014/main" id="{DDA335A8-AE11-7E45-0251-078D069885DF}"/>
              </a:ext>
            </a:extLst>
          </p:cNvPr>
          <p:cNvPicPr>
            <a:picLocks noChangeAspect="1"/>
          </p:cNvPicPr>
          <p:nvPr/>
        </p:nvPicPr>
        <p:blipFill>
          <a:blip r:embed="rId3"/>
          <a:stretch>
            <a:fillRect/>
          </a:stretch>
        </p:blipFill>
        <p:spPr>
          <a:xfrm>
            <a:off x="1493040" y="3655139"/>
            <a:ext cx="8314322" cy="2638765"/>
          </a:xfrm>
          <a:prstGeom prst="rect">
            <a:avLst/>
          </a:prstGeom>
        </p:spPr>
      </p:pic>
    </p:spTree>
    <p:extLst>
      <p:ext uri="{BB962C8B-B14F-4D97-AF65-F5344CB8AC3E}">
        <p14:creationId xmlns:p14="http://schemas.microsoft.com/office/powerpoint/2010/main" val="117913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E36D3C-AD9D-3D04-BAC6-4EDACF163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A0261-8D82-D9C4-A5C3-806EAA6A6A82}"/>
              </a:ext>
            </a:extLst>
          </p:cNvPr>
          <p:cNvSpPr>
            <a:spLocks noGrp="1"/>
          </p:cNvSpPr>
          <p:nvPr>
            <p:ph type="title"/>
          </p:nvPr>
        </p:nvSpPr>
        <p:spPr>
          <a:xfrm>
            <a:off x="907212" y="160711"/>
            <a:ext cx="10515600" cy="1325562"/>
          </a:xfrm>
        </p:spPr>
        <p:txBody>
          <a:bodyPr>
            <a:normAutofit/>
          </a:bodyPr>
          <a:lstStyle/>
          <a:p>
            <a:r>
              <a:rPr lang="en-US" b="1" dirty="0">
                <a:solidFill>
                  <a:schemeClr val="accent1">
                    <a:lumMod val="60000"/>
                    <a:lumOff val="40000"/>
                  </a:schemeClr>
                </a:solidFill>
                <a:latin typeface="+mn-lt"/>
              </a:rPr>
              <a:t>Platform One Access</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4D181DA8-0878-C27F-BE25-39A16553B609}"/>
              </a:ext>
            </a:extLst>
          </p:cNvPr>
          <p:cNvSpPr>
            <a:spLocks noGrp="1"/>
          </p:cNvSpPr>
          <p:nvPr>
            <p:ph idx="1"/>
          </p:nvPr>
        </p:nvSpPr>
        <p:spPr>
          <a:xfrm>
            <a:off x="838200" y="1462119"/>
            <a:ext cx="10515600" cy="4386036"/>
          </a:xfrm>
        </p:spPr>
        <p:txBody>
          <a:bodyPr>
            <a:noAutofit/>
          </a:bodyPr>
          <a:lstStyle/>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92B04A2A-2794-BD3A-EE3B-00AE482BA968}"/>
              </a:ext>
            </a:extLst>
          </p:cNvPr>
          <p:cNvSpPr txBox="1"/>
          <p:nvPr/>
        </p:nvSpPr>
        <p:spPr>
          <a:xfrm>
            <a:off x="-54426" y="643880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
        <p:nvSpPr>
          <p:cNvPr id="9" name="TextBox 8">
            <a:extLst>
              <a:ext uri="{FF2B5EF4-FFF2-40B4-BE49-F238E27FC236}">
                <a16:creationId xmlns:a16="http://schemas.microsoft.com/office/drawing/2014/main" id="{7E02852F-A9AD-FDBE-4AC7-3764DA67FFAD}"/>
              </a:ext>
            </a:extLst>
          </p:cNvPr>
          <p:cNvSpPr txBox="1"/>
          <p:nvPr/>
        </p:nvSpPr>
        <p:spPr>
          <a:xfrm>
            <a:off x="769190" y="1305425"/>
            <a:ext cx="9944821" cy="3416320"/>
          </a:xfrm>
          <a:prstGeom prst="rect">
            <a:avLst/>
          </a:prstGeom>
          <a:noFill/>
        </p:spPr>
        <p:txBody>
          <a:bodyPr wrap="square">
            <a:spAutoFit/>
          </a:bodyPr>
          <a:lstStyle/>
          <a:p>
            <a:pPr algn="l">
              <a:buNone/>
            </a:pPr>
            <a:r>
              <a:rPr lang="en-US" dirty="0">
                <a:solidFill>
                  <a:srgbClr val="52A1FD"/>
                </a:solidFill>
                <a:latin typeface="Catamaran"/>
              </a:rPr>
              <a:t>Step 2.1</a:t>
            </a:r>
          </a:p>
          <a:p>
            <a:pPr algn="l"/>
            <a:r>
              <a:rPr lang="en-US" b="1" dirty="0">
                <a:solidFill>
                  <a:schemeClr val="bg1"/>
                </a:solidFill>
                <a:latin typeface="Catamaran"/>
              </a:rPr>
              <a:t>New User Activates License</a:t>
            </a:r>
          </a:p>
          <a:p>
            <a:pPr marL="285739" indent="-285739">
              <a:buFont typeface="Arial" panose="020B0604020202020204" pitchFamily="34" charset="0"/>
              <a:buChar char="•"/>
            </a:pPr>
            <a:r>
              <a:rPr lang="en-US" dirty="0">
                <a:solidFill>
                  <a:schemeClr val="bg1"/>
                </a:solidFill>
                <a:latin typeface="Catamaran"/>
              </a:rPr>
              <a:t>New user must click link in their email from Platform One to activate the Platform One license. </a:t>
            </a:r>
            <a:r>
              <a:rPr lang="en-US" dirty="0">
                <a:solidFill>
                  <a:srgbClr val="FF0000"/>
                </a:solidFill>
                <a:latin typeface="Catamaran"/>
              </a:rPr>
              <a:t>This must occur within 3 days or the link expires and the on-boarding supervisor must resubmit the new user for a license. </a:t>
            </a:r>
            <a:r>
              <a:rPr lang="en-US" dirty="0">
                <a:solidFill>
                  <a:schemeClr val="bg1"/>
                </a:solidFill>
                <a:latin typeface="Catamaran"/>
              </a:rPr>
              <a:t>Check spam folder!</a:t>
            </a:r>
          </a:p>
          <a:p>
            <a:pPr marL="285739" indent="-285739">
              <a:buFont typeface="Arial" panose="020B0604020202020204" pitchFamily="34" charset="0"/>
              <a:buChar char="•"/>
            </a:pPr>
            <a:endParaRPr lang="en-US" dirty="0">
              <a:solidFill>
                <a:schemeClr val="bg1"/>
              </a:solidFill>
              <a:latin typeface="Catamaran"/>
            </a:endParaRPr>
          </a:p>
          <a:p>
            <a:r>
              <a:rPr lang="en-US" dirty="0">
                <a:solidFill>
                  <a:srgbClr val="52A1FD"/>
                </a:solidFill>
                <a:latin typeface="Catamaran"/>
              </a:rPr>
              <a:t>Step 3</a:t>
            </a:r>
          </a:p>
          <a:p>
            <a:r>
              <a:rPr lang="en-US" b="1" dirty="0">
                <a:solidFill>
                  <a:schemeClr val="bg1"/>
                </a:solidFill>
                <a:latin typeface="Catamaran"/>
              </a:rPr>
              <a:t>Access Platform One Servers</a:t>
            </a:r>
          </a:p>
          <a:p>
            <a:pPr marL="285739" indent="-285739">
              <a:buFont typeface="Arial" panose="020B0604020202020204" pitchFamily="34" charset="0"/>
              <a:buChar char="•"/>
            </a:pPr>
            <a:r>
              <a:rPr lang="en-US" dirty="0">
                <a:solidFill>
                  <a:schemeClr val="bg1"/>
                </a:solidFill>
                <a:latin typeface="Catamaran"/>
              </a:rPr>
              <a:t>Once the new user has activated the license, the new user can access the </a:t>
            </a:r>
            <a:r>
              <a:rPr lang="en-US" dirty="0" err="1">
                <a:solidFill>
                  <a:schemeClr val="bg1"/>
                </a:solidFill>
                <a:latin typeface="Catamaran"/>
              </a:rPr>
              <a:t>Matermost</a:t>
            </a:r>
            <a:r>
              <a:rPr lang="en-US" dirty="0">
                <a:solidFill>
                  <a:schemeClr val="bg1"/>
                </a:solidFill>
                <a:latin typeface="Catamaran"/>
              </a:rPr>
              <a:t> servers. Server URL for Impact Level (IL) 4 users is </a:t>
            </a:r>
            <a:r>
              <a:rPr lang="en-US" dirty="0">
                <a:solidFill>
                  <a:schemeClr val="bg1"/>
                </a:solidFill>
                <a:latin typeface="Catamaran"/>
                <a:hlinkClick r:id="rId3"/>
              </a:rPr>
              <a:t>https://chat.il4.dso.mil/</a:t>
            </a:r>
            <a:r>
              <a:rPr lang="en-US" dirty="0">
                <a:solidFill>
                  <a:schemeClr val="bg1"/>
                </a:solidFill>
                <a:latin typeface="Catamaran"/>
              </a:rPr>
              <a:t> . It is authorized for CUI information. DO NOT post classified information on this sever. </a:t>
            </a:r>
          </a:p>
          <a:p>
            <a:pPr marL="285739" indent="-285739">
              <a:buFont typeface="Arial" panose="020B0604020202020204" pitchFamily="34" charset="0"/>
              <a:buChar char="•"/>
            </a:pPr>
            <a:endParaRPr lang="en-US" dirty="0">
              <a:solidFill>
                <a:schemeClr val="bg1"/>
              </a:solidFill>
              <a:latin typeface="Catamaran"/>
            </a:endParaRPr>
          </a:p>
        </p:txBody>
      </p:sp>
    </p:spTree>
    <p:extLst>
      <p:ext uri="{BB962C8B-B14F-4D97-AF65-F5344CB8AC3E}">
        <p14:creationId xmlns:p14="http://schemas.microsoft.com/office/powerpoint/2010/main" val="219644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DD6EF5-B95C-1148-50D4-3AA5845EA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3CFE1-B45D-3278-E5D4-9ECF12805FE8}"/>
              </a:ext>
            </a:extLst>
          </p:cNvPr>
          <p:cNvSpPr>
            <a:spLocks noGrp="1"/>
          </p:cNvSpPr>
          <p:nvPr>
            <p:ph type="title"/>
          </p:nvPr>
        </p:nvSpPr>
        <p:spPr>
          <a:xfrm>
            <a:off x="907212" y="160711"/>
            <a:ext cx="10515600" cy="1325562"/>
          </a:xfrm>
        </p:spPr>
        <p:txBody>
          <a:bodyPr>
            <a:normAutofit/>
          </a:bodyPr>
          <a:lstStyle/>
          <a:p>
            <a:r>
              <a:rPr lang="en-US" b="1" dirty="0">
                <a:solidFill>
                  <a:schemeClr val="accent1">
                    <a:lumMod val="60000"/>
                    <a:lumOff val="40000"/>
                  </a:schemeClr>
                </a:solidFill>
                <a:latin typeface="+mn-lt"/>
              </a:rPr>
              <a:t>Platform One Access</a:t>
            </a:r>
            <a:endParaRPr lang="en-US" i="1" dirty="0">
              <a:solidFill>
                <a:schemeClr val="bg1">
                  <a:lumMod val="95000"/>
                </a:schemeClr>
              </a:solidFill>
            </a:endParaRPr>
          </a:p>
        </p:txBody>
      </p:sp>
      <p:sp>
        <p:nvSpPr>
          <p:cNvPr id="3" name="Content Placeholder 2">
            <a:extLst>
              <a:ext uri="{FF2B5EF4-FFF2-40B4-BE49-F238E27FC236}">
                <a16:creationId xmlns:a16="http://schemas.microsoft.com/office/drawing/2014/main" id="{67DBFA03-A0D1-8491-66EB-B80A42431099}"/>
              </a:ext>
            </a:extLst>
          </p:cNvPr>
          <p:cNvSpPr>
            <a:spLocks noGrp="1"/>
          </p:cNvSpPr>
          <p:nvPr>
            <p:ph idx="1"/>
          </p:nvPr>
        </p:nvSpPr>
        <p:spPr>
          <a:xfrm>
            <a:off x="838200" y="1462119"/>
            <a:ext cx="10515600" cy="4386036"/>
          </a:xfrm>
        </p:spPr>
        <p:txBody>
          <a:bodyPr>
            <a:noAutofit/>
          </a:bodyPr>
          <a:lstStyle/>
          <a:p>
            <a:pPr marL="457181" lvl="1" indent="0">
              <a:buNone/>
            </a:pPr>
            <a:endParaRPr lang="en-US" sz="2000" dirty="0">
              <a:solidFill>
                <a:schemeClr val="bg1">
                  <a:lumMod val="95000"/>
                </a:schemeClr>
              </a:solidFill>
            </a:endParaRPr>
          </a:p>
          <a:p>
            <a:pPr lvl="2"/>
            <a:endParaRPr lang="en-US" sz="1600" dirty="0">
              <a:solidFill>
                <a:schemeClr val="bg1">
                  <a:lumMod val="95000"/>
                </a:schemeClr>
              </a:solidFill>
            </a:endParaRPr>
          </a:p>
        </p:txBody>
      </p:sp>
      <p:sp>
        <p:nvSpPr>
          <p:cNvPr id="4" name="TextBox 3">
            <a:extLst>
              <a:ext uri="{FF2B5EF4-FFF2-40B4-BE49-F238E27FC236}">
                <a16:creationId xmlns:a16="http://schemas.microsoft.com/office/drawing/2014/main" id="{62DC7484-EF6C-D7FE-5595-70F860D4CFBB}"/>
              </a:ext>
            </a:extLst>
          </p:cNvPr>
          <p:cNvSpPr txBox="1"/>
          <p:nvPr/>
        </p:nvSpPr>
        <p:spPr>
          <a:xfrm>
            <a:off x="-54426" y="6438801"/>
            <a:ext cx="12192000" cy="646331"/>
          </a:xfrm>
          <a:prstGeom prst="rect">
            <a:avLst/>
          </a:prstGeom>
          <a:noFill/>
        </p:spPr>
        <p:txBody>
          <a:bodyPr wrap="square" rtlCol="0">
            <a:spAutoFit/>
          </a:bodyPr>
          <a:lstStyle/>
          <a:p>
            <a:pPr algn="ctr"/>
            <a:r>
              <a:rPr lang="en-US" dirty="0">
                <a:solidFill>
                  <a:srgbClr val="00B050"/>
                </a:solidFill>
                <a:latin typeface="Calibri" panose="020F0502020204030204"/>
              </a:rPr>
              <a:t>CUI</a:t>
            </a:r>
          </a:p>
          <a:p>
            <a:pPr algn="ctr"/>
            <a:endParaRPr lang="en-US" dirty="0">
              <a:solidFill>
                <a:srgbClr val="00B050"/>
              </a:solidFill>
            </a:endParaRPr>
          </a:p>
        </p:txBody>
      </p:sp>
      <p:sp>
        <p:nvSpPr>
          <p:cNvPr id="9" name="TextBox 8">
            <a:extLst>
              <a:ext uri="{FF2B5EF4-FFF2-40B4-BE49-F238E27FC236}">
                <a16:creationId xmlns:a16="http://schemas.microsoft.com/office/drawing/2014/main" id="{74E0D822-5A7D-BB87-B955-D5C50EA19FF1}"/>
              </a:ext>
            </a:extLst>
          </p:cNvPr>
          <p:cNvSpPr txBox="1"/>
          <p:nvPr/>
        </p:nvSpPr>
        <p:spPr>
          <a:xfrm>
            <a:off x="769190" y="1133578"/>
            <a:ext cx="5194901" cy="5355312"/>
          </a:xfrm>
          <a:prstGeom prst="rect">
            <a:avLst/>
          </a:prstGeom>
          <a:noFill/>
        </p:spPr>
        <p:txBody>
          <a:bodyPr wrap="square">
            <a:spAutoFit/>
          </a:bodyPr>
          <a:lstStyle/>
          <a:p>
            <a:r>
              <a:rPr lang="en-US" dirty="0">
                <a:solidFill>
                  <a:srgbClr val="52A1FD"/>
                </a:solidFill>
                <a:latin typeface="Catamaran"/>
              </a:rPr>
              <a:t>Step 4 </a:t>
            </a:r>
            <a:r>
              <a:rPr lang="en-US" b="1" dirty="0">
                <a:solidFill>
                  <a:schemeClr val="bg1"/>
                </a:solidFill>
                <a:latin typeface="Catamaran"/>
              </a:rPr>
              <a:t>Join P1 Teams</a:t>
            </a:r>
          </a:p>
          <a:p>
            <a:endParaRPr lang="en-US" b="1" dirty="0">
              <a:solidFill>
                <a:schemeClr val="bg1"/>
              </a:solidFill>
              <a:latin typeface="Catamaran"/>
            </a:endParaRPr>
          </a:p>
          <a:p>
            <a:pPr marL="285739" indent="-285739">
              <a:buFont typeface="Arial" panose="020B0604020202020204" pitchFamily="34" charset="0"/>
              <a:buChar char="•"/>
            </a:pPr>
            <a:endParaRPr lang="en-US" dirty="0">
              <a:solidFill>
                <a:schemeClr val="bg1"/>
              </a:solidFill>
              <a:latin typeface="Catamaran"/>
            </a:endParaRPr>
          </a:p>
          <a:p>
            <a:pPr marL="285739" indent="-285739">
              <a:buFont typeface="Arial" panose="020B0604020202020204" pitchFamily="34" charset="0"/>
              <a:buChar char="•"/>
            </a:pPr>
            <a:r>
              <a:rPr lang="en-US" b="1" dirty="0">
                <a:solidFill>
                  <a:srgbClr val="FFFF00"/>
                </a:solidFill>
                <a:latin typeface="Catamaran"/>
              </a:rPr>
              <a:t>“Join a new team.” </a:t>
            </a:r>
            <a:r>
              <a:rPr lang="en-US" b="1" dirty="0">
                <a:solidFill>
                  <a:schemeClr val="bg1"/>
                </a:solidFill>
                <a:latin typeface="Catamaran"/>
              </a:rPr>
              <a:t>In the upper left of the </a:t>
            </a:r>
            <a:r>
              <a:rPr lang="en-US" b="1" dirty="0" err="1">
                <a:solidFill>
                  <a:schemeClr val="bg1"/>
                </a:solidFill>
                <a:latin typeface="Catamaran"/>
              </a:rPr>
              <a:t>mattermost</a:t>
            </a:r>
            <a:r>
              <a:rPr lang="en-US" b="1" dirty="0">
                <a:solidFill>
                  <a:schemeClr val="bg1"/>
                </a:solidFill>
                <a:latin typeface="Catamaran"/>
              </a:rPr>
              <a:t> screen, under the team name, select “Join a new team.” Select the applicable team, select join team.</a:t>
            </a:r>
          </a:p>
          <a:p>
            <a:pPr marL="285739" indent="-285739">
              <a:buFont typeface="Arial" panose="020B0604020202020204" pitchFamily="34" charset="0"/>
              <a:buChar char="•"/>
            </a:pPr>
            <a:endParaRPr lang="en-US" b="1" dirty="0">
              <a:solidFill>
                <a:schemeClr val="bg1"/>
              </a:solidFill>
              <a:latin typeface="Catamaran"/>
            </a:endParaRPr>
          </a:p>
          <a:p>
            <a:pPr marL="285739" indent="-285739">
              <a:buFont typeface="Arial" panose="020B0604020202020204" pitchFamily="34" charset="0"/>
              <a:buChar char="•"/>
            </a:pPr>
            <a:r>
              <a:rPr lang="en-US" b="1" dirty="0">
                <a:solidFill>
                  <a:srgbClr val="FFFF00"/>
                </a:solidFill>
                <a:latin typeface="Catamaran"/>
              </a:rPr>
              <a:t>Invite Link. </a:t>
            </a:r>
            <a:r>
              <a:rPr lang="en-US" b="1" dirty="0">
                <a:solidFill>
                  <a:schemeClr val="bg1"/>
                </a:solidFill>
                <a:latin typeface="Catamaran"/>
              </a:rPr>
              <a:t>Use a valid invite link. Users can get the invite link from team admins. (See next slides for teams and channels)</a:t>
            </a:r>
          </a:p>
          <a:p>
            <a:pPr marL="285739" indent="-285739">
              <a:buFont typeface="Arial" panose="020B0604020202020204" pitchFamily="34" charset="0"/>
              <a:buChar char="•"/>
            </a:pPr>
            <a:endParaRPr lang="en-US" b="1" dirty="0">
              <a:solidFill>
                <a:schemeClr val="bg1"/>
              </a:solidFill>
              <a:latin typeface="Catamaran"/>
            </a:endParaRPr>
          </a:p>
          <a:p>
            <a:pPr marL="285739" indent="-285739">
              <a:buFont typeface="Arial" panose="020B0604020202020204" pitchFamily="34" charset="0"/>
              <a:buChar char="•"/>
            </a:pPr>
            <a:r>
              <a:rPr lang="en-US" b="1" dirty="0">
                <a:solidFill>
                  <a:srgbClr val="FFFF00"/>
                </a:solidFill>
                <a:latin typeface="Catamaran"/>
              </a:rPr>
              <a:t>Slash Command. </a:t>
            </a:r>
            <a:r>
              <a:rPr lang="en-US" b="1" dirty="0">
                <a:solidFill>
                  <a:schemeClr val="bg1"/>
                </a:solidFill>
                <a:latin typeface="Catamaran"/>
              </a:rPr>
              <a:t>Use a slash command. This will send the request to team admins in the P1 </a:t>
            </a:r>
            <a:r>
              <a:rPr lang="en-US" b="1" dirty="0" err="1">
                <a:solidFill>
                  <a:schemeClr val="bg1"/>
                </a:solidFill>
                <a:latin typeface="Catamaran"/>
              </a:rPr>
              <a:t>ChatOps</a:t>
            </a:r>
            <a:r>
              <a:rPr lang="en-US" b="1" dirty="0">
                <a:solidFill>
                  <a:schemeClr val="bg1"/>
                </a:solidFill>
                <a:latin typeface="Catamaran"/>
              </a:rPr>
              <a:t> team. For example, join AFTRANS/MISSION C2 team, use /</a:t>
            </a:r>
            <a:r>
              <a:rPr lang="en-US" b="1" dirty="0" err="1">
                <a:solidFill>
                  <a:schemeClr val="bg1"/>
                </a:solidFill>
                <a:latin typeface="Catamaran"/>
              </a:rPr>
              <a:t>requestaccess</a:t>
            </a:r>
            <a:r>
              <a:rPr lang="en-US" b="1" dirty="0">
                <a:solidFill>
                  <a:schemeClr val="bg1"/>
                </a:solidFill>
                <a:latin typeface="Catamaran"/>
              </a:rPr>
              <a:t> team USAF-618AOC-MOD  in any message box and send.</a:t>
            </a:r>
            <a:endParaRPr lang="en-US" b="1" dirty="0">
              <a:solidFill>
                <a:srgbClr val="FFFF00"/>
              </a:solidFill>
              <a:latin typeface="Catamaran"/>
            </a:endParaRPr>
          </a:p>
          <a:p>
            <a:pPr marL="285739" indent="-285739">
              <a:buFont typeface="Arial" panose="020B0604020202020204" pitchFamily="34" charset="0"/>
              <a:buChar char="•"/>
            </a:pPr>
            <a:endParaRPr lang="en-US" dirty="0">
              <a:solidFill>
                <a:schemeClr val="bg1"/>
              </a:solidFill>
              <a:latin typeface="Catamaran"/>
            </a:endParaRPr>
          </a:p>
        </p:txBody>
      </p:sp>
      <p:pic>
        <p:nvPicPr>
          <p:cNvPr id="12" name="Picture 11">
            <a:extLst>
              <a:ext uri="{FF2B5EF4-FFF2-40B4-BE49-F238E27FC236}">
                <a16:creationId xmlns:a16="http://schemas.microsoft.com/office/drawing/2014/main" id="{CA80AD57-52CF-65D6-63CC-99D669F66E05}"/>
              </a:ext>
            </a:extLst>
          </p:cNvPr>
          <p:cNvPicPr>
            <a:picLocks noChangeAspect="1"/>
          </p:cNvPicPr>
          <p:nvPr/>
        </p:nvPicPr>
        <p:blipFill>
          <a:blip r:embed="rId3"/>
          <a:stretch>
            <a:fillRect/>
          </a:stretch>
        </p:blipFill>
        <p:spPr>
          <a:xfrm>
            <a:off x="6978771" y="621115"/>
            <a:ext cx="4192179" cy="3571327"/>
          </a:xfrm>
          <a:prstGeom prst="rect">
            <a:avLst/>
          </a:prstGeom>
        </p:spPr>
      </p:pic>
    </p:spTree>
    <p:extLst>
      <p:ext uri="{BB962C8B-B14F-4D97-AF65-F5344CB8AC3E}">
        <p14:creationId xmlns:p14="http://schemas.microsoft.com/office/powerpoint/2010/main" val="3224417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CD6486DCF9E4FBC24692BEA180161" ma:contentTypeVersion="10" ma:contentTypeDescription="Create a new document." ma:contentTypeScope="" ma:versionID="c6d9df1f792ccc498b0a353444465d8f">
  <xsd:schema xmlns:xsd="http://www.w3.org/2001/XMLSchema" xmlns:xs="http://www.w3.org/2001/XMLSchema" xmlns:p="http://schemas.microsoft.com/office/2006/metadata/properties" xmlns:ns3="8be4b8f9-d390-4190-8593-6393ac59e1c3" xmlns:ns4="62034107-eaac-462e-a7b2-92285c296526" targetNamespace="http://schemas.microsoft.com/office/2006/metadata/properties" ma:root="true" ma:fieldsID="e285e3b57a36484cd2130df832027872" ns3:_="" ns4:_="">
    <xsd:import namespace="8be4b8f9-d390-4190-8593-6393ac59e1c3"/>
    <xsd:import namespace="62034107-eaac-462e-a7b2-92285c2965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4b8f9-d390-4190-8593-6393ac59e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034107-eaac-462e-a7b2-92285c29652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3E1E3-B7AD-4F77-8612-2C1802F72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4b8f9-d390-4190-8593-6393ac59e1c3"/>
    <ds:schemaRef ds:uri="62034107-eaac-462e-a7b2-92285c296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A223F9-3745-484D-913D-774A237ED436}">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8be4b8f9-d390-4190-8593-6393ac59e1c3"/>
    <ds:schemaRef ds:uri="62034107-eaac-462e-a7b2-92285c296526"/>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01B623D1-5987-43C9-BDCB-E42CD351C2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5942</TotalTime>
  <Words>2318</Words>
  <Application>Microsoft Office PowerPoint</Application>
  <PresentationFormat>Widescreen</PresentationFormat>
  <Paragraphs>214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97 TRS PLATFORM ONE (P1) ChatOps Setup Guide</vt:lpstr>
      <vt:lpstr>Platform One General Overview Key areas you should know</vt:lpstr>
      <vt:lpstr>What is Platform One ChatOps? (P1)</vt:lpstr>
      <vt:lpstr>Platform One Profile Setup The first few things you should do</vt:lpstr>
      <vt:lpstr>Platform One Profile Setup The first few things you should do</vt:lpstr>
      <vt:lpstr>Platform One Registration Page The first few things you shoulddo</vt:lpstr>
      <vt:lpstr>Platform One Licensing The first few things you should do</vt:lpstr>
      <vt:lpstr>Platform One Access</vt:lpstr>
      <vt:lpstr>Platform One Access</vt:lpstr>
      <vt:lpstr>Platform One Access</vt:lpstr>
      <vt:lpstr>Multi Factor Authentication Setup </vt:lpstr>
      <vt:lpstr>Multi Factor Authentication Setup </vt:lpstr>
      <vt:lpstr>Login </vt:lpstr>
      <vt:lpstr>Login </vt:lpstr>
      <vt:lpstr>Login </vt:lpstr>
      <vt:lpstr>PowerPoint Presentation</vt:lpstr>
      <vt:lpstr>PowerPoint Presentation</vt:lpstr>
      <vt:lpstr>PowerPoint Presentation</vt:lpstr>
      <vt:lpstr>  Quick-Switch Reference Guide Legacy Mattermost App -&gt; P1 ChatOps App </vt:lpstr>
      <vt:lpstr>Quick-Switch Reference Guide </vt:lpstr>
      <vt:lpstr>Quick-Switch Reference Guide </vt:lpstr>
      <vt:lpstr>Quick-Switch Reference Guide </vt:lpstr>
      <vt:lpstr>Troubleshooting </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STOEBNER, MATTHEW A Maj USAF AFMC AFLCMC/WINA</dc:creator>
  <cp:lastModifiedBy>MILLER, MATTHEW J Capt USAF AETC 97 TRS/TRA</cp:lastModifiedBy>
  <cp:revision>173</cp:revision>
  <dcterms:created xsi:type="dcterms:W3CDTF">2020-07-23T17:48:17Z</dcterms:created>
  <dcterms:modified xsi:type="dcterms:W3CDTF">2025-05-20T20:07:32Z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0x010100AB4CD6486DCF9E4FBC24692BEA180161</vt:lpwstr>
  </property>
</Properties>
</file>